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551" r:id="rId1"/>
  </p:sldMasterIdLst>
  <p:notesMasterIdLst>
    <p:notesMasterId r:id="rId27"/>
  </p:notesMasterIdLst>
  <p:sldIdLst>
    <p:sldId id="1659" r:id="rId2"/>
    <p:sldId id="1901" r:id="rId3"/>
    <p:sldId id="1891" r:id="rId4"/>
    <p:sldId id="1904" r:id="rId5"/>
    <p:sldId id="1818" r:id="rId6"/>
    <p:sldId id="1822" r:id="rId7"/>
    <p:sldId id="1819" r:id="rId8"/>
    <p:sldId id="1820" r:id="rId9"/>
    <p:sldId id="1863" r:id="rId10"/>
    <p:sldId id="1885" r:id="rId11"/>
    <p:sldId id="1684" r:id="rId12"/>
    <p:sldId id="1897" r:id="rId13"/>
    <p:sldId id="1757" r:id="rId14"/>
    <p:sldId id="1864" r:id="rId15"/>
    <p:sldId id="1893" r:id="rId16"/>
    <p:sldId id="1894" r:id="rId17"/>
    <p:sldId id="1898" r:id="rId18"/>
    <p:sldId id="1853" r:id="rId19"/>
    <p:sldId id="1854" r:id="rId20"/>
    <p:sldId id="1929" r:id="rId21"/>
    <p:sldId id="1856" r:id="rId22"/>
    <p:sldId id="1896" r:id="rId23"/>
    <p:sldId id="1924" r:id="rId24"/>
    <p:sldId id="1928" r:id="rId25"/>
    <p:sldId id="192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F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E49400-2412-46A8-8A2F-85AE0944DDCD}" v="68" dt="2020-10-16T13:21:43.5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6" autoAdjust="0"/>
    <p:restoredTop sz="87119" autoAdjust="0"/>
  </p:normalViewPr>
  <p:slideViewPr>
    <p:cSldViewPr snapToGrid="0">
      <p:cViewPr varScale="1">
        <p:scale>
          <a:sx n="99" d="100"/>
          <a:sy n="99" d="100"/>
        </p:scale>
        <p:origin x="81"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846C56-7833-41FB-90A3-AEA8AF1C4A75}" type="datetimeFigureOut">
              <a:rPr lang="en-US" smtClean="0"/>
              <a:t>10/16/2020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99BA8-66DC-45FC-AD54-ACC21756A2FD}" type="slidenum">
              <a:rPr lang="en-US" smtClean="0"/>
              <a:t>‹#›</a:t>
            </a:fld>
            <a:endParaRPr lang="en-US" dirty="0"/>
          </a:p>
        </p:txBody>
      </p:sp>
    </p:spTree>
    <p:extLst>
      <p:ext uri="{BB962C8B-B14F-4D97-AF65-F5344CB8AC3E}">
        <p14:creationId xmlns:p14="http://schemas.microsoft.com/office/powerpoint/2010/main" val="1498233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cost-management-billing/costs/cost-mgt-best-practices#key-principl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cost-management-billing/costs/cost-mgt-best-practices#analyze-and-manage-your-cost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711620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solidFill>
                  <a:srgbClr val="0877D3"/>
                </a:solidFill>
              </a:rPr>
              <a:t>Review Invoiced Charges in Cost Analysis</a:t>
            </a:r>
          </a:p>
          <a:p>
            <a:r>
              <a:rPr lang="en-US" sz="900" b="0" i="0" u="none" strike="noStrike" dirty="0">
                <a:solidFill>
                  <a:schemeClr val="tx1">
                    <a:lumMod val="75000"/>
                    <a:lumOff val="25000"/>
                  </a:schemeClr>
                </a:solidFill>
                <a:effectLst/>
                <a:latin typeface="Segoe UI VSS (Regular)"/>
              </a:rPr>
              <a:t>To view invoice details in the Azure portal, navigate to Cost analysis for the scope associated with the invoice that you're analyzing</a:t>
            </a:r>
            <a:r>
              <a:rPr lang="en-US" sz="900" dirty="0">
                <a:solidFill>
                  <a:schemeClr val="tx1">
                    <a:lumMod val="75000"/>
                    <a:lumOff val="25000"/>
                  </a:schemeClr>
                </a:solidFill>
              </a:rPr>
              <a:t>. </a:t>
            </a:r>
          </a:p>
          <a:p>
            <a:endParaRPr lang="en-US" dirty="0"/>
          </a:p>
          <a:p>
            <a:r>
              <a:rPr lang="en-US" sz="900" dirty="0">
                <a:solidFill>
                  <a:srgbClr val="0877D3"/>
                </a:solidFill>
              </a:rPr>
              <a:t>View Cost Breakdown by Azure Resource</a:t>
            </a:r>
          </a:p>
          <a:p>
            <a:r>
              <a:rPr lang="en-US" sz="900" b="0" dirty="0">
                <a:solidFill>
                  <a:schemeClr val="tx1">
                    <a:lumMod val="75000"/>
                    <a:lumOff val="25000"/>
                  </a:schemeClr>
                </a:solidFill>
              </a:rPr>
              <a:t>Services are built with Azure resources. Reviewing costs based on resources can help you quickly identify the primary cost contributors. </a:t>
            </a:r>
          </a:p>
          <a:p>
            <a:endParaRPr lang="en-US" dirty="0"/>
          </a:p>
          <a:p>
            <a:r>
              <a:rPr lang="en-US" sz="900" dirty="0">
                <a:solidFill>
                  <a:srgbClr val="0877D3"/>
                </a:solidFill>
              </a:rPr>
              <a:t>View Cost Breakdown by Selected Dimensions</a:t>
            </a:r>
          </a:p>
          <a:p>
            <a:r>
              <a:rPr lang="en-US" sz="900" b="0" dirty="0">
                <a:solidFill>
                  <a:schemeClr val="tx1">
                    <a:lumMod val="75000"/>
                    <a:lumOff val="25000"/>
                  </a:schemeClr>
                </a:solidFill>
              </a:rPr>
              <a:t>Dimensions allow you to organize costs based on various metadata values shown in charges. For example, you could group costs by location.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10/16/2020 6:21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491087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1000"/>
              </a:spcAft>
            </a:pPr>
            <a:r>
              <a:rPr lang="en-US" sz="900" b="1" dirty="0">
                <a:latin typeface="Segoe UI Light" panose="020B0502040204020203" pitchFamily="34" charset="0"/>
                <a:cs typeface="Segoe UI Light" panose="020B0502040204020203" pitchFamily="34" charset="0"/>
              </a:rPr>
              <a:t>Actual cost</a:t>
            </a:r>
            <a:r>
              <a:rPr lang="en-US" sz="900" dirty="0">
                <a:latin typeface="Segoe UI Light" panose="020B0502040204020203" pitchFamily="34" charset="0"/>
                <a:cs typeface="Segoe UI Light" panose="020B0502040204020203" pitchFamily="34" charset="0"/>
              </a:rPr>
              <a:t> - Shows the purchase as it appears on the bill—it doesn't show a reservation cost for other months of the year. </a:t>
            </a:r>
          </a:p>
          <a:p>
            <a:pPr>
              <a:lnSpc>
                <a:spcPct val="100000"/>
              </a:lnSpc>
              <a:spcAft>
                <a:spcPts val="600"/>
              </a:spcAft>
            </a:pPr>
            <a:r>
              <a:rPr lang="en-US" sz="900" b="1" dirty="0">
                <a:latin typeface="Segoe UI Light" panose="020B0502040204020203" pitchFamily="34" charset="0"/>
                <a:cs typeface="Segoe UI Light" panose="020B0502040204020203" pitchFamily="34" charset="0"/>
              </a:rPr>
              <a:t>Amortized cost</a:t>
            </a:r>
            <a:r>
              <a:rPr lang="en-US" sz="900" dirty="0">
                <a:latin typeface="Segoe UI Light" panose="020B0502040204020203" pitchFamily="34" charset="0"/>
                <a:cs typeface="Segoe UI Light" panose="020B0502040204020203" pitchFamily="34" charset="0"/>
              </a:rPr>
              <a:t> - Shows a reservation purchase split as an amortized cost over the duration of the reservation term. For example, see cost attributed to each VM that received the reservation benefi</a:t>
            </a:r>
            <a:r>
              <a:rPr lang="en-US" sz="1000" dirty="0">
                <a:latin typeface="Segoe UI Light" panose="020B0502040204020203" pitchFamily="34" charset="0"/>
                <a:cs typeface="Segoe UI Light" panose="020B0502040204020203" pitchFamily="34" charset="0"/>
              </a:rPr>
              <a:t>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10/16/2020 6:21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491087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9596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https://docs.microsoft.com/en-us/azure/architecture/framework/cost/monitor-checklist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https://docs.microsoft.com/en-us/azure/architecture/framework/cost/optimize-checklist</a:t>
            </a:r>
          </a:p>
          <a:p>
            <a:r>
              <a:rPr lang="en-US" dirty="0"/>
              <a:t>https://docs.microsoft.com/en-us/assessments/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24</a:t>
            </a:fld>
            <a:endParaRPr lang="en-US" dirty="0"/>
          </a:p>
        </p:txBody>
      </p:sp>
    </p:spTree>
    <p:extLst>
      <p:ext uri="{BB962C8B-B14F-4D97-AF65-F5344CB8AC3E}">
        <p14:creationId xmlns:p14="http://schemas.microsoft.com/office/powerpoint/2010/main" val="987940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25</a:t>
            </a:fld>
            <a:endParaRPr lang="en-US" dirty="0"/>
          </a:p>
        </p:txBody>
      </p:sp>
    </p:spTree>
    <p:extLst>
      <p:ext uri="{BB962C8B-B14F-4D97-AF65-F5344CB8AC3E}">
        <p14:creationId xmlns:p14="http://schemas.microsoft.com/office/powerpoint/2010/main" val="1917197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10/16/2020 6:21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187594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dirty="0">
                <a:latin typeface="Segoe UI Light" panose="020B0502040204020203" pitchFamily="34" charset="0"/>
                <a:cs typeface="Segoe UI Light" panose="020B0502040204020203" pitchFamily="34" charset="0"/>
              </a:rPr>
              <a:t>Three key groups must be aligned to successfully manage costs.</a:t>
            </a:r>
          </a:p>
          <a:p>
            <a:pPr marL="0" indent="0">
              <a:lnSpc>
                <a:spcPct val="100000"/>
              </a:lnSpc>
              <a:buNone/>
            </a:pPr>
            <a:endParaRPr lang="en-US" dirty="0">
              <a:latin typeface="Segoe UI Light" panose="020B0502040204020203" pitchFamily="34" charset="0"/>
              <a:cs typeface="Segoe UI Light" panose="020B0502040204020203" pitchFamily="34" charset="0"/>
            </a:endParaRPr>
          </a:p>
          <a:p>
            <a:pPr>
              <a:lnSpc>
                <a:spcPct val="100000"/>
              </a:lnSpc>
            </a:pPr>
            <a:r>
              <a:rPr lang="en-US" b="1" dirty="0">
                <a:latin typeface="Segoe UI Light" panose="020B0502040204020203" pitchFamily="34" charset="0"/>
                <a:cs typeface="Segoe UI Light" panose="020B0502040204020203" pitchFamily="34" charset="0"/>
              </a:rPr>
              <a:t>Finance</a:t>
            </a:r>
            <a:r>
              <a:rPr lang="en-US" dirty="0">
                <a:latin typeface="Segoe UI Light" panose="020B0502040204020203" pitchFamily="34" charset="0"/>
                <a:cs typeface="Segoe UI Light" panose="020B0502040204020203" pitchFamily="34" charset="0"/>
              </a:rPr>
              <a:t>: Responsible for approving budget requests across the organization based on cloud spending forecasts. They pay the corresponding bill and assign costs to various teams to drive accountability.</a:t>
            </a:r>
          </a:p>
          <a:p>
            <a:pPr>
              <a:lnSpc>
                <a:spcPct val="100000"/>
              </a:lnSpc>
            </a:pPr>
            <a:r>
              <a:rPr lang="en-US" b="1" dirty="0">
                <a:latin typeface="Segoe UI Light" panose="020B0502040204020203" pitchFamily="34" charset="0"/>
                <a:cs typeface="Segoe UI Light" panose="020B0502040204020203" pitchFamily="34" charset="0"/>
              </a:rPr>
              <a:t>Managers</a:t>
            </a:r>
            <a:r>
              <a:rPr lang="en-US" dirty="0">
                <a:latin typeface="Segoe UI Light" panose="020B0502040204020203" pitchFamily="34" charset="0"/>
                <a:cs typeface="Segoe UI Light" panose="020B0502040204020203" pitchFamily="34" charset="0"/>
              </a:rPr>
              <a:t>: Business decision makers need to understand cloud spending to find the best spending results.</a:t>
            </a:r>
          </a:p>
          <a:p>
            <a:pPr>
              <a:lnSpc>
                <a:spcPct val="100000"/>
              </a:lnSpc>
            </a:pPr>
            <a:r>
              <a:rPr lang="en-US" b="1" dirty="0">
                <a:latin typeface="Segoe UI Light" panose="020B0502040204020203" pitchFamily="34" charset="0"/>
                <a:cs typeface="Segoe UI Light" panose="020B0502040204020203" pitchFamily="34" charset="0"/>
              </a:rPr>
              <a:t>App team(s)</a:t>
            </a:r>
            <a:r>
              <a:rPr lang="en-US" dirty="0">
                <a:latin typeface="Segoe UI Light" panose="020B0502040204020203" pitchFamily="34" charset="0"/>
                <a:cs typeface="Segoe UI Light" panose="020B0502040204020203" pitchFamily="34" charset="0"/>
              </a:rPr>
              <a:t>: Engineers managing cloud resources and developing service. They need the flexibility to deliver the most value in their defined budgets.</a:t>
            </a:r>
          </a:p>
          <a:p>
            <a:pPr>
              <a:lnSpc>
                <a:spcPct val="100000"/>
              </a:lnSpc>
            </a:pPr>
            <a:endParaRPr lang="en-US" dirty="0">
              <a:latin typeface="Segoe UI Light" panose="020B0502040204020203" pitchFamily="34" charset="0"/>
              <a:cs typeface="Segoe UI Light" panose="020B0502040204020203" pitchFamily="34" charset="0"/>
            </a:endParaRPr>
          </a:p>
          <a:p>
            <a:pPr>
              <a:lnSpc>
                <a:spcPct val="100000"/>
              </a:lnSpc>
            </a:pPr>
            <a:r>
              <a:rPr lang="en-US" dirty="0"/>
              <a:t>https://docs.microsoft.com/en-us/azure/cost-management-billing/costs/cost-mgt-best-practices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sz="900" b="1" dirty="0">
                <a:latin typeface="Segoe UI Light" panose="020B0502040204020203" pitchFamily="34" charset="0"/>
                <a:cs typeface="Segoe UI Light" panose="020B0502040204020203" pitchFamily="34" charset="0"/>
              </a:rPr>
              <a:t>Planning (Questions):</a:t>
            </a:r>
          </a:p>
          <a:p>
            <a:pPr>
              <a:lnSpc>
                <a:spcPct val="100000"/>
              </a:lnSpc>
            </a:pPr>
            <a:r>
              <a:rPr lang="en-US" sz="900" dirty="0">
                <a:latin typeface="Segoe UI Light" panose="020B0502040204020203" pitchFamily="34" charset="0"/>
                <a:cs typeface="Segoe UI Light" panose="020B0502040204020203" pitchFamily="34" charset="0"/>
              </a:rPr>
              <a:t>What business problem am I solving?</a:t>
            </a:r>
          </a:p>
          <a:p>
            <a:pPr>
              <a:lnSpc>
                <a:spcPct val="100000"/>
              </a:lnSpc>
            </a:pPr>
            <a:r>
              <a:rPr lang="en-US" sz="900" dirty="0">
                <a:latin typeface="Segoe UI Light" panose="020B0502040204020203" pitchFamily="34" charset="0"/>
                <a:cs typeface="Segoe UI Light" panose="020B0502040204020203" pitchFamily="34" charset="0"/>
              </a:rPr>
              <a:t>What usage patterns do I expect from my resources?</a:t>
            </a:r>
          </a:p>
          <a:p>
            <a:pPr marL="0" indent="0">
              <a:lnSpc>
                <a:spcPct val="100000"/>
              </a:lnSpc>
              <a:buNone/>
            </a:pPr>
            <a:endParaRPr lang="en-US" sz="800" dirty="0">
              <a:latin typeface="Segoe UI Light" panose="020B0502040204020203" pitchFamily="34" charset="0"/>
              <a:cs typeface="Segoe UI Light" panose="020B0502040204020203" pitchFamily="34" charset="0"/>
            </a:endParaRPr>
          </a:p>
          <a:p>
            <a:pPr marL="0" indent="0">
              <a:lnSpc>
                <a:spcPct val="100000"/>
              </a:lnSpc>
              <a:buNone/>
            </a:pPr>
            <a:r>
              <a:rPr lang="en-US" sz="900" b="1" dirty="0">
                <a:latin typeface="Segoe UI Light" panose="020B0502040204020203" pitchFamily="34" charset="0"/>
                <a:cs typeface="Segoe UI Light" panose="020B0502040204020203" pitchFamily="34" charset="0"/>
              </a:rPr>
              <a:t>Visibility</a:t>
            </a:r>
          </a:p>
          <a:p>
            <a:pPr>
              <a:lnSpc>
                <a:spcPct val="100000"/>
              </a:lnSpc>
            </a:pPr>
            <a:r>
              <a:rPr lang="en-US" sz="900" dirty="0">
                <a:latin typeface="Segoe UI Light" panose="020B0502040204020203" pitchFamily="34" charset="0"/>
                <a:cs typeface="Segoe UI Light" panose="020B0502040204020203" pitchFamily="34" charset="0"/>
              </a:rPr>
              <a:t>Cost Management identifies Azure costs and who’s responsible for the they spent.</a:t>
            </a:r>
          </a:p>
          <a:p>
            <a:pPr>
              <a:lnSpc>
                <a:spcPct val="100000"/>
              </a:lnSpc>
            </a:pPr>
            <a:r>
              <a:rPr lang="en-US" sz="900" dirty="0">
                <a:latin typeface="Segoe UI Light" panose="020B0502040204020203" pitchFamily="34" charset="0"/>
                <a:cs typeface="Segoe UI Light" panose="020B0502040204020203" pitchFamily="34" charset="0"/>
              </a:rPr>
              <a:t>Azure services can find resources that are underused, remove waste, and maximize cost-saving opportunities… and who is doing the spending.</a:t>
            </a:r>
          </a:p>
          <a:p>
            <a:pPr marL="0" indent="0">
              <a:lnSpc>
                <a:spcPct val="100000"/>
              </a:lnSpc>
              <a:buNone/>
            </a:pPr>
            <a:endParaRPr lang="en-US" sz="800" dirty="0">
              <a:latin typeface="Segoe UI Light" panose="020B0502040204020203" pitchFamily="34" charset="0"/>
              <a:cs typeface="Segoe UI Light" panose="020B0502040204020203" pitchFamily="34" charset="0"/>
            </a:endParaRPr>
          </a:p>
          <a:p>
            <a:pPr marL="0" indent="0">
              <a:lnSpc>
                <a:spcPct val="100000"/>
              </a:lnSpc>
              <a:buNone/>
            </a:pPr>
            <a:r>
              <a:rPr lang="en-US" sz="900" b="1" dirty="0">
                <a:latin typeface="Segoe UI Light" panose="020B0502040204020203" pitchFamily="34" charset="0"/>
                <a:cs typeface="Segoe UI Light" panose="020B0502040204020203" pitchFamily="34" charset="0"/>
              </a:rPr>
              <a:t>Accountability</a:t>
            </a:r>
          </a:p>
          <a:p>
            <a:pPr>
              <a:lnSpc>
                <a:spcPct val="100000"/>
              </a:lnSpc>
            </a:pPr>
            <a:r>
              <a:rPr lang="en-US" sz="900" dirty="0">
                <a:latin typeface="Segoe UI Light" panose="020B0502040204020203" pitchFamily="34" charset="0"/>
                <a:cs typeface="Segoe UI Light" panose="020B0502040204020203" pitchFamily="34" charset="0"/>
              </a:rPr>
              <a:t>Attribute costs to make sure people responsible are accountable for team spending. </a:t>
            </a:r>
          </a:p>
          <a:p>
            <a:pPr>
              <a:lnSpc>
                <a:spcPct val="100000"/>
              </a:lnSpc>
            </a:pPr>
            <a:r>
              <a:rPr lang="en-US" sz="900" dirty="0">
                <a:latin typeface="Segoe UI Light" panose="020B0502040204020203" pitchFamily="34" charset="0"/>
                <a:cs typeface="Segoe UI Light" panose="020B0502040204020203" pitchFamily="34" charset="0"/>
              </a:rPr>
              <a:t>Organize resources to maximize insight into cost attribution. </a:t>
            </a:r>
          </a:p>
          <a:p>
            <a:pPr marL="0" indent="0">
              <a:lnSpc>
                <a:spcPct val="100000"/>
              </a:lnSpc>
              <a:buNone/>
            </a:pPr>
            <a:endParaRPr lang="en-US" sz="800" dirty="0">
              <a:latin typeface="Segoe UI Light" panose="020B0502040204020203" pitchFamily="34" charset="0"/>
              <a:cs typeface="Segoe UI Light" panose="020B0502040204020203" pitchFamily="34" charset="0"/>
            </a:endParaRPr>
          </a:p>
          <a:p>
            <a:pPr marL="0" indent="0">
              <a:lnSpc>
                <a:spcPct val="100000"/>
              </a:lnSpc>
              <a:buNone/>
            </a:pPr>
            <a:r>
              <a:rPr lang="en-US" sz="900" b="1" dirty="0">
                <a:latin typeface="Segoe UI Light" panose="020B0502040204020203" pitchFamily="34" charset="0"/>
                <a:cs typeface="Segoe UI Light" panose="020B0502040204020203" pitchFamily="34" charset="0"/>
              </a:rPr>
              <a:t>Optimization</a:t>
            </a:r>
          </a:p>
          <a:p>
            <a:pPr>
              <a:lnSpc>
                <a:spcPct val="100000"/>
              </a:lnSpc>
            </a:pPr>
            <a:r>
              <a:rPr lang="en-US" sz="900" dirty="0">
                <a:latin typeface="Segoe UI Light" panose="020B0502040204020203" pitchFamily="34" charset="0"/>
                <a:cs typeface="Segoe UI Light" panose="020B0502040204020203" pitchFamily="34" charset="0"/>
              </a:rPr>
              <a:t>Based on the findings gathered through planning and cost visibility, consider purchase and licensing optimizations.</a:t>
            </a:r>
          </a:p>
          <a:p>
            <a:pPr marL="0" indent="0">
              <a:lnSpc>
                <a:spcPct val="100000"/>
              </a:lnSpc>
              <a:buNone/>
            </a:pPr>
            <a:endParaRPr lang="en-US" sz="800" dirty="0">
              <a:latin typeface="Segoe UI Light" panose="020B0502040204020203" pitchFamily="34" charset="0"/>
              <a:cs typeface="Segoe UI Light" panose="020B0502040204020203" pitchFamily="34" charset="0"/>
            </a:endParaRPr>
          </a:p>
          <a:p>
            <a:pPr marL="0" indent="0">
              <a:lnSpc>
                <a:spcPct val="100000"/>
              </a:lnSpc>
              <a:buNone/>
            </a:pPr>
            <a:r>
              <a:rPr lang="en-US" sz="900" b="1" dirty="0">
                <a:latin typeface="Segoe UI Light" panose="020B0502040204020203" pitchFamily="34" charset="0"/>
                <a:cs typeface="Segoe UI Light" panose="020B0502040204020203" pitchFamily="34" charset="0"/>
              </a:rPr>
              <a:t>Iteration</a:t>
            </a:r>
          </a:p>
          <a:p>
            <a:pPr>
              <a:lnSpc>
                <a:spcPct val="100000"/>
              </a:lnSpc>
            </a:pPr>
            <a:r>
              <a:rPr lang="en-US" sz="900" dirty="0">
                <a:latin typeface="Segoe UI Light" panose="020B0502040204020203" pitchFamily="34" charset="0"/>
                <a:cs typeface="Segoe UI Light" panose="020B0502040204020203" pitchFamily="34" charset="0"/>
              </a:rPr>
              <a:t>Everyone must engage in the cost management lifecycle and efforts to optimize costs. </a:t>
            </a:r>
          </a:p>
          <a:p>
            <a:pPr>
              <a:lnSpc>
                <a:spcPct val="100000"/>
              </a:lnSpc>
            </a:pPr>
            <a:r>
              <a:rPr lang="en-US" sz="900" dirty="0">
                <a:latin typeface="Segoe UI Light" panose="020B0502040204020203" pitchFamily="34" charset="0"/>
                <a:cs typeface="Segoe UI Light" panose="020B0502040204020203" pitchFamily="34" charset="0"/>
              </a:rPr>
              <a:t>Be rigorous with iteration make it a key pillar of cloud governance.</a:t>
            </a:r>
          </a:p>
          <a:p>
            <a:pPr>
              <a:lnSpc>
                <a:spcPct val="100000"/>
              </a:lnSpc>
            </a:pPr>
            <a:endParaRPr lang="en-US" sz="900" dirty="0">
              <a:latin typeface="Segoe UI Light" panose="020B0502040204020203" pitchFamily="34" charset="0"/>
              <a:cs typeface="Segoe UI Light" panose="020B0502040204020203" pitchFamily="34" charset="0"/>
            </a:endParaRPr>
          </a:p>
          <a:p>
            <a:pPr>
              <a:lnSpc>
                <a:spcPct val="100000"/>
              </a:lnSpc>
            </a:pPr>
            <a:r>
              <a:rPr lang="en-US" dirty="0">
                <a:hlinkClick r:id="rId3"/>
              </a:rPr>
              <a:t>https://docs.microsoft.com/en-us/azure/cost-management-billing/costs/cost-mgt-best-practices#key-principles</a:t>
            </a:r>
            <a:endParaRPr lang="en-US" dirty="0"/>
          </a:p>
          <a:p>
            <a:pPr>
              <a:lnSpc>
                <a:spcPct val="100000"/>
              </a:lnSpc>
            </a:pPr>
            <a:endParaRPr lang="en-US" sz="900"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800"/>
              </a:spcAft>
              <a:buNone/>
            </a:pPr>
            <a:r>
              <a:rPr lang="en-US" sz="900" dirty="0">
                <a:latin typeface="Segoe UI Light" panose="020B0502040204020203" pitchFamily="34" charset="0"/>
                <a:cs typeface="Segoe UI Light" panose="020B0502040204020203" pitchFamily="34" charset="0"/>
              </a:rPr>
              <a:t>Common questions for cost analysis. </a:t>
            </a:r>
          </a:p>
          <a:p>
            <a:pPr>
              <a:lnSpc>
                <a:spcPct val="100000"/>
              </a:lnSpc>
              <a:spcAft>
                <a:spcPts val="800"/>
              </a:spcAft>
            </a:pPr>
            <a:r>
              <a:rPr lang="en-US" sz="900" b="1" dirty="0">
                <a:latin typeface="Segoe UI Light" panose="020B0502040204020203" pitchFamily="34" charset="0"/>
                <a:cs typeface="Segoe UI Light" panose="020B0502040204020203" pitchFamily="34" charset="0"/>
              </a:rPr>
              <a:t>Estimated costs for the current month</a:t>
            </a:r>
            <a:r>
              <a:rPr lang="en-US" sz="900" dirty="0">
                <a:latin typeface="Segoe UI Light" panose="020B0502040204020203" pitchFamily="34" charset="0"/>
                <a:cs typeface="Segoe UI Light" panose="020B0502040204020203" pitchFamily="34" charset="0"/>
              </a:rPr>
              <a:t> – How much have I incurred so far this month? Will I stay under my budget?</a:t>
            </a:r>
          </a:p>
          <a:p>
            <a:pPr>
              <a:lnSpc>
                <a:spcPct val="100000"/>
              </a:lnSpc>
              <a:spcAft>
                <a:spcPts val="800"/>
              </a:spcAft>
            </a:pPr>
            <a:r>
              <a:rPr lang="en-US" sz="900" b="1" dirty="0">
                <a:latin typeface="Segoe UI Light" panose="020B0502040204020203" pitchFamily="34" charset="0"/>
                <a:cs typeface="Segoe UI Light" panose="020B0502040204020203" pitchFamily="34" charset="0"/>
              </a:rPr>
              <a:t>Investigate anomalies</a:t>
            </a:r>
            <a:r>
              <a:rPr lang="en-US" sz="900" dirty="0">
                <a:latin typeface="Segoe UI Light" panose="020B0502040204020203" pitchFamily="34" charset="0"/>
                <a:cs typeface="Segoe UI Light" panose="020B0502040204020203" pitchFamily="34" charset="0"/>
              </a:rPr>
              <a:t> – Do routine checks to make sure that costs stay within a reasonable range of normal usage. What are the trends? Are there any outliers?</a:t>
            </a:r>
          </a:p>
          <a:p>
            <a:pPr>
              <a:lnSpc>
                <a:spcPct val="100000"/>
              </a:lnSpc>
              <a:spcAft>
                <a:spcPts val="800"/>
              </a:spcAft>
            </a:pPr>
            <a:r>
              <a:rPr lang="en-US" sz="900" b="1" dirty="0">
                <a:latin typeface="Segoe UI Light" panose="020B0502040204020203" pitchFamily="34" charset="0"/>
                <a:cs typeface="Segoe UI Light" panose="020B0502040204020203" pitchFamily="34" charset="0"/>
              </a:rPr>
              <a:t>Invoice reconciliation</a:t>
            </a:r>
            <a:r>
              <a:rPr lang="en-US" sz="900" dirty="0">
                <a:latin typeface="Segoe UI Light" panose="020B0502040204020203" pitchFamily="34" charset="0"/>
                <a:cs typeface="Segoe UI Light" panose="020B0502040204020203" pitchFamily="34" charset="0"/>
              </a:rPr>
              <a:t> - Is my latest invoiced cost more than the previous month? How did spending habits change month-over-month?</a:t>
            </a:r>
          </a:p>
          <a:p>
            <a:pPr>
              <a:lnSpc>
                <a:spcPct val="100000"/>
              </a:lnSpc>
              <a:spcAft>
                <a:spcPts val="800"/>
              </a:spcAft>
            </a:pPr>
            <a:r>
              <a:rPr lang="en-US" sz="900" b="1" dirty="0">
                <a:latin typeface="Segoe UI Light" panose="020B0502040204020203" pitchFamily="34" charset="0"/>
                <a:cs typeface="Segoe UI Light" panose="020B0502040204020203" pitchFamily="34" charset="0"/>
              </a:rPr>
              <a:t>Internal chargeback </a:t>
            </a:r>
            <a:r>
              <a:rPr lang="en-US" sz="900" dirty="0">
                <a:latin typeface="Segoe UI Light" panose="020B0502040204020203" pitchFamily="34" charset="0"/>
                <a:cs typeface="Segoe UI Light" panose="020B0502040204020203" pitchFamily="34" charset="0"/>
              </a:rPr>
              <a:t>- Now that I know how much I'm being charged… how should those charges be broken down for my organization?</a:t>
            </a:r>
          </a:p>
          <a:p>
            <a:pPr>
              <a:lnSpc>
                <a:spcPct val="100000"/>
              </a:lnSpc>
              <a:spcAft>
                <a:spcPts val="800"/>
              </a:spcAft>
            </a:pPr>
            <a:endParaRPr lang="en-US" sz="900" dirty="0">
              <a:latin typeface="Segoe UI Light" panose="020B0502040204020203" pitchFamily="34" charset="0"/>
              <a:cs typeface="Segoe UI Light" panose="020B0502040204020203" pitchFamily="34" charset="0"/>
            </a:endParaRPr>
          </a:p>
          <a:p>
            <a:pPr>
              <a:lnSpc>
                <a:spcPct val="100000"/>
              </a:lnSpc>
              <a:spcAft>
                <a:spcPts val="800"/>
              </a:spcAft>
            </a:pPr>
            <a:r>
              <a:rPr lang="en-US" dirty="0">
                <a:hlinkClick r:id="rId3"/>
              </a:rPr>
              <a:t>https://docs.microsoft.com/en-us/azure/cost-management-billing/costs/cost-mgt-best-practices#analyze-and-manage-your-costs</a:t>
            </a:r>
            <a:endParaRPr lang="en-US" sz="900"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tx2"/>
                </a:solidFill>
              </a:defRPr>
            </a:lvl1pPr>
          </a:lstStyle>
          <a:p>
            <a:r>
              <a:rPr lang="en-US">
                <a:solidFill>
                  <a:schemeClr val="tx1"/>
                </a:solidFill>
              </a:rPr>
              <a:t>Microsoft Azure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F8B43D0D-A719-438E-B092-F8DB6E9C956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D668B8DE-8869-4679-AEE9-FFC840F28501}"/>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207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5778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207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bg2"/>
                </a:solidFill>
              </a:defRPr>
            </a:lvl1pPr>
          </a:lstStyle>
          <a:p>
            <a:r>
              <a:rPr lang="en-US"/>
              <a:t>Microsoft Azure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0AA712FF-FC9D-46B5-A459-E64B25CB6DF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 name="Picture 1" descr="Microsoft Azure logo">
            <a:extLst>
              <a:ext uri="{FF2B5EF4-FFF2-40B4-BE49-F238E27FC236}">
                <a16:creationId xmlns:a16="http://schemas.microsoft.com/office/drawing/2014/main" id="{02DCC0E7-1C9C-415C-8C35-2CC155580D77}"/>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Azure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Microsoft Azure logo">
            <a:extLst>
              <a:ext uri="{FF2B5EF4-FFF2-40B4-BE49-F238E27FC236}">
                <a16:creationId xmlns:a16="http://schemas.microsoft.com/office/drawing/2014/main" id="{CF49581D-D3CF-40EF-B525-95539EB7C2D1}"/>
              </a:ext>
            </a:extLst>
          </p:cNvPr>
          <p:cNvPicPr>
            <a:picLocks noChangeAspect="1"/>
          </p:cNvPicPr>
          <p:nvPr userDrawn="1"/>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98CDC23F-FCF7-47E1-B4DA-D74A0C28B5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4" name="Footer Placeholder 1">
            <a:extLst>
              <a:ext uri="{FF2B5EF4-FFF2-40B4-BE49-F238E27FC236}">
                <a16:creationId xmlns:a16="http://schemas.microsoft.com/office/drawing/2014/main" id="{54FD6A87-9742-4B26-A085-EB77376E3B5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11" name="Group 10">
            <a:extLst>
              <a:ext uri="{FF2B5EF4-FFF2-40B4-BE49-F238E27FC236}">
                <a16:creationId xmlns:a16="http://schemas.microsoft.com/office/drawing/2014/main" id="{DBCFDBAA-F2E9-4E84-AF9D-6B3ABCD9121B}"/>
              </a:ext>
            </a:extLst>
          </p:cNvPr>
          <p:cNvGrpSpPr/>
          <p:nvPr userDrawn="1"/>
        </p:nvGrpSpPr>
        <p:grpSpPr>
          <a:xfrm>
            <a:off x="6383137" y="589416"/>
            <a:ext cx="5671978" cy="5679168"/>
            <a:chOff x="6383137" y="589416"/>
            <a:chExt cx="5671978" cy="5679168"/>
          </a:xfrm>
        </p:grpSpPr>
        <p:sp>
          <p:nvSpPr>
            <p:cNvPr id="12" name="Oval 11">
              <a:extLst>
                <a:ext uri="{FF2B5EF4-FFF2-40B4-BE49-F238E27FC236}">
                  <a16:creationId xmlns:a16="http://schemas.microsoft.com/office/drawing/2014/main" id="{7F4A7F08-7570-4702-A949-4835CCE9B03E}"/>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06BEA2-ABC1-4CD4-B9FC-F45A71AC9859}"/>
                </a:ext>
              </a:extLst>
            </p:cNvPr>
            <p:cNvGrpSpPr/>
            <p:nvPr userDrawn="1"/>
          </p:nvGrpSpPr>
          <p:grpSpPr>
            <a:xfrm>
              <a:off x="6600946" y="859776"/>
              <a:ext cx="5148588" cy="5138447"/>
              <a:chOff x="6600946" y="859776"/>
              <a:chExt cx="5148588" cy="5138447"/>
            </a:xfrm>
          </p:grpSpPr>
          <p:grpSp>
            <p:nvGrpSpPr>
              <p:cNvPr id="14" name="Graphic 1">
                <a:extLst>
                  <a:ext uri="{FF2B5EF4-FFF2-40B4-BE49-F238E27FC236}">
                    <a16:creationId xmlns:a16="http://schemas.microsoft.com/office/drawing/2014/main" id="{F9BAC21C-F989-4EBD-81C6-7EE9418B8FA2}"/>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26" name="Freeform: Shape 25">
                  <a:extLst>
                    <a:ext uri="{FF2B5EF4-FFF2-40B4-BE49-F238E27FC236}">
                      <a16:creationId xmlns:a16="http://schemas.microsoft.com/office/drawing/2014/main" id="{D8DED2E4-1305-4F89-A5A3-E9F04ED34E0F}"/>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27" name="Freeform: Shape 26">
                  <a:extLst>
                    <a:ext uri="{FF2B5EF4-FFF2-40B4-BE49-F238E27FC236}">
                      <a16:creationId xmlns:a16="http://schemas.microsoft.com/office/drawing/2014/main" id="{8B8FDFD2-6DC2-46C3-BEBA-C3C38CB0E8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28" name="Freeform: Shape 27">
                  <a:extLst>
                    <a:ext uri="{FF2B5EF4-FFF2-40B4-BE49-F238E27FC236}">
                      <a16:creationId xmlns:a16="http://schemas.microsoft.com/office/drawing/2014/main" id="{6E4C7E11-B3E1-4D45-B156-5EC4DE2F6D98}"/>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29" name="Freeform: Shape 28">
                  <a:extLst>
                    <a:ext uri="{FF2B5EF4-FFF2-40B4-BE49-F238E27FC236}">
                      <a16:creationId xmlns:a16="http://schemas.microsoft.com/office/drawing/2014/main" id="{539C0DAE-0A7B-47B1-9D94-46CF71201782}"/>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30" name="Freeform: Shape 29">
                  <a:extLst>
                    <a:ext uri="{FF2B5EF4-FFF2-40B4-BE49-F238E27FC236}">
                      <a16:creationId xmlns:a16="http://schemas.microsoft.com/office/drawing/2014/main" id="{9ED92269-8257-43A2-A5A6-A5D8531C86D9}"/>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31" name="Freeform: Shape 30">
                  <a:extLst>
                    <a:ext uri="{FF2B5EF4-FFF2-40B4-BE49-F238E27FC236}">
                      <a16:creationId xmlns:a16="http://schemas.microsoft.com/office/drawing/2014/main" id="{210A87AF-2A78-4E38-9F04-A90BA7EFCCF9}"/>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32" name="Freeform: Shape 31">
                  <a:extLst>
                    <a:ext uri="{FF2B5EF4-FFF2-40B4-BE49-F238E27FC236}">
                      <a16:creationId xmlns:a16="http://schemas.microsoft.com/office/drawing/2014/main" id="{68AB032E-C55A-479E-967C-DDD3EBD31ACC}"/>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33" name="Freeform: Shape 32">
                  <a:extLst>
                    <a:ext uri="{FF2B5EF4-FFF2-40B4-BE49-F238E27FC236}">
                      <a16:creationId xmlns:a16="http://schemas.microsoft.com/office/drawing/2014/main" id="{0E920397-911B-4B13-9B54-DE6B738DA0C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34" name="Freeform: Shape 33">
                  <a:extLst>
                    <a:ext uri="{FF2B5EF4-FFF2-40B4-BE49-F238E27FC236}">
                      <a16:creationId xmlns:a16="http://schemas.microsoft.com/office/drawing/2014/main" id="{96906B36-03C9-4D78-9F2B-7404A5256EC0}"/>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35" name="Freeform: Shape 34">
                  <a:extLst>
                    <a:ext uri="{FF2B5EF4-FFF2-40B4-BE49-F238E27FC236}">
                      <a16:creationId xmlns:a16="http://schemas.microsoft.com/office/drawing/2014/main" id="{45B1856C-F96B-402D-875F-EFB4AD53D798}"/>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36" name="Freeform: Shape 35">
                  <a:extLst>
                    <a:ext uri="{FF2B5EF4-FFF2-40B4-BE49-F238E27FC236}">
                      <a16:creationId xmlns:a16="http://schemas.microsoft.com/office/drawing/2014/main" id="{527EA758-0E18-46FC-B237-13A9D2CFBA88}"/>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37" name="Freeform: Shape 36">
                  <a:extLst>
                    <a:ext uri="{FF2B5EF4-FFF2-40B4-BE49-F238E27FC236}">
                      <a16:creationId xmlns:a16="http://schemas.microsoft.com/office/drawing/2014/main" id="{908C230E-B5F2-4289-94E6-3AA7884E2C18}"/>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38" name="Freeform: Shape 37">
                  <a:extLst>
                    <a:ext uri="{FF2B5EF4-FFF2-40B4-BE49-F238E27FC236}">
                      <a16:creationId xmlns:a16="http://schemas.microsoft.com/office/drawing/2014/main" id="{E4EA9F46-94E7-46E0-BE8E-F6DCFF2545C1}"/>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39" name="Freeform: Shape 38">
                  <a:extLst>
                    <a:ext uri="{FF2B5EF4-FFF2-40B4-BE49-F238E27FC236}">
                      <a16:creationId xmlns:a16="http://schemas.microsoft.com/office/drawing/2014/main" id="{39AEC4BE-26B9-48DE-994D-6F2CF0101081}"/>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40" name="Freeform: Shape 39">
                  <a:extLst>
                    <a:ext uri="{FF2B5EF4-FFF2-40B4-BE49-F238E27FC236}">
                      <a16:creationId xmlns:a16="http://schemas.microsoft.com/office/drawing/2014/main" id="{F0BD796C-8AF4-40D5-BB9A-908F59971CD7}"/>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41" name="Freeform: Shape 40">
                  <a:extLst>
                    <a:ext uri="{FF2B5EF4-FFF2-40B4-BE49-F238E27FC236}">
                      <a16:creationId xmlns:a16="http://schemas.microsoft.com/office/drawing/2014/main" id="{448D5FB5-0EA7-4531-99EE-40DBB5DB06B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42" name="Freeform: Shape 41">
                  <a:extLst>
                    <a:ext uri="{FF2B5EF4-FFF2-40B4-BE49-F238E27FC236}">
                      <a16:creationId xmlns:a16="http://schemas.microsoft.com/office/drawing/2014/main" id="{0C1669B7-9FDA-4884-A519-157D40BC91A3}"/>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43" name="Freeform: Shape 42">
                  <a:extLst>
                    <a:ext uri="{FF2B5EF4-FFF2-40B4-BE49-F238E27FC236}">
                      <a16:creationId xmlns:a16="http://schemas.microsoft.com/office/drawing/2014/main" id="{DDF47D3A-C39D-447A-A0B5-A64D6B0BB3A7}"/>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44" name="Freeform: Shape 43">
                  <a:extLst>
                    <a:ext uri="{FF2B5EF4-FFF2-40B4-BE49-F238E27FC236}">
                      <a16:creationId xmlns:a16="http://schemas.microsoft.com/office/drawing/2014/main" id="{DBAD286D-44FA-469A-951B-64F495B9A811}"/>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45" name="Freeform: Shape 44">
                  <a:extLst>
                    <a:ext uri="{FF2B5EF4-FFF2-40B4-BE49-F238E27FC236}">
                      <a16:creationId xmlns:a16="http://schemas.microsoft.com/office/drawing/2014/main" id="{2E176131-CAD3-45CC-BEDF-6B6611AB620E}"/>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46" name="Freeform: Shape 45">
                  <a:extLst>
                    <a:ext uri="{FF2B5EF4-FFF2-40B4-BE49-F238E27FC236}">
                      <a16:creationId xmlns:a16="http://schemas.microsoft.com/office/drawing/2014/main" id="{4F78C6ED-873A-4154-B15B-2BC408976511}"/>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47" name="Freeform: Shape 46">
                  <a:extLst>
                    <a:ext uri="{FF2B5EF4-FFF2-40B4-BE49-F238E27FC236}">
                      <a16:creationId xmlns:a16="http://schemas.microsoft.com/office/drawing/2014/main" id="{04A7B95B-7472-40B2-854E-027E7157863B}"/>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48" name="Freeform: Shape 47">
                  <a:extLst>
                    <a:ext uri="{FF2B5EF4-FFF2-40B4-BE49-F238E27FC236}">
                      <a16:creationId xmlns:a16="http://schemas.microsoft.com/office/drawing/2014/main" id="{D1E0D023-04AB-4EA7-86EB-5DC683506A93}"/>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49" name="Freeform: Shape 48">
                  <a:extLst>
                    <a:ext uri="{FF2B5EF4-FFF2-40B4-BE49-F238E27FC236}">
                      <a16:creationId xmlns:a16="http://schemas.microsoft.com/office/drawing/2014/main" id="{133E4CB6-70DA-48B3-919F-934A01EAB393}"/>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15" name="Oval 14">
                <a:extLst>
                  <a:ext uri="{FF2B5EF4-FFF2-40B4-BE49-F238E27FC236}">
                    <a16:creationId xmlns:a16="http://schemas.microsoft.com/office/drawing/2014/main" id="{EBEFECB7-4083-436F-9B0E-F4A5179D71CD}"/>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BEB8C8F2-2DD9-4204-9366-0C9D26A0AD87}"/>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65AFF4B0-EBFA-4304-9DEC-A9026312408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D73375B9-2A69-4279-BA8B-9EC491045BEE}"/>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D8A2E957-C140-4B29-99D3-6FD7746A180A}"/>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16300C53-36AA-4E7E-AD14-AC9AE750D286}"/>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8B58FA7-A703-425C-9BB9-EBB81A1881A8}"/>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D546F9A5-1FE0-4E97-B232-0045AB1672E9}"/>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DA46D431-056B-4B33-A543-EB40F0760605}"/>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50" name="Rectangle 49">
            <a:extLst>
              <a:ext uri="{FF2B5EF4-FFF2-40B4-BE49-F238E27FC236}">
                <a16:creationId xmlns:a16="http://schemas.microsoft.com/office/drawing/2014/main" id="{37A90BB7-A791-4B6C-91BF-8EF300476D7D}"/>
              </a:ext>
            </a:extLst>
          </p:cNvPr>
          <p:cNvSpPr/>
          <p:nvPr userDrawn="1"/>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C19A079F-8B9D-449D-B420-F4EF7A1D5E9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52" name="Graphic 1">
            <a:extLst>
              <a:ext uri="{FF2B5EF4-FFF2-40B4-BE49-F238E27FC236}">
                <a16:creationId xmlns:a16="http://schemas.microsoft.com/office/drawing/2014/main" id="{5A01E4FF-5A22-4C56-92F1-ED8F3BCB3235}"/>
              </a:ext>
            </a:extLst>
          </p:cNvPr>
          <p:cNvGrpSpPr/>
          <p:nvPr userDrawn="1"/>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53" name="Freeform: Shape 52">
              <a:extLst>
                <a:ext uri="{FF2B5EF4-FFF2-40B4-BE49-F238E27FC236}">
                  <a16:creationId xmlns:a16="http://schemas.microsoft.com/office/drawing/2014/main" id="{C711E0EF-4FC5-4891-9FB4-432207A728CB}"/>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54" name="Freeform: Shape 53">
              <a:extLst>
                <a:ext uri="{FF2B5EF4-FFF2-40B4-BE49-F238E27FC236}">
                  <a16:creationId xmlns:a16="http://schemas.microsoft.com/office/drawing/2014/main" id="{EE57641A-AF3E-400C-8AA7-F20209F92A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55" name="Freeform: Shape 54">
              <a:extLst>
                <a:ext uri="{FF2B5EF4-FFF2-40B4-BE49-F238E27FC236}">
                  <a16:creationId xmlns:a16="http://schemas.microsoft.com/office/drawing/2014/main" id="{512C9A55-F38D-4E3B-9DE0-DD7DDD71FA33}"/>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56" name="Freeform: Shape 55">
              <a:extLst>
                <a:ext uri="{FF2B5EF4-FFF2-40B4-BE49-F238E27FC236}">
                  <a16:creationId xmlns:a16="http://schemas.microsoft.com/office/drawing/2014/main" id="{7E03F946-CF4F-4204-BF2F-E0902150AD1D}"/>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57" name="Freeform: Shape 56">
              <a:extLst>
                <a:ext uri="{FF2B5EF4-FFF2-40B4-BE49-F238E27FC236}">
                  <a16:creationId xmlns:a16="http://schemas.microsoft.com/office/drawing/2014/main" id="{49B09F87-946A-433D-9992-D7E3FD05FD8E}"/>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58" name="Freeform: Shape 57">
              <a:extLst>
                <a:ext uri="{FF2B5EF4-FFF2-40B4-BE49-F238E27FC236}">
                  <a16:creationId xmlns:a16="http://schemas.microsoft.com/office/drawing/2014/main" id="{C1337210-8357-4989-A7CC-EB827443CBC2}"/>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59" name="Freeform: Shape 58">
              <a:extLst>
                <a:ext uri="{FF2B5EF4-FFF2-40B4-BE49-F238E27FC236}">
                  <a16:creationId xmlns:a16="http://schemas.microsoft.com/office/drawing/2014/main" id="{154D1046-5571-428F-B448-271030D0E9A0}"/>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60" name="Freeform: Shape 59">
              <a:extLst>
                <a:ext uri="{FF2B5EF4-FFF2-40B4-BE49-F238E27FC236}">
                  <a16:creationId xmlns:a16="http://schemas.microsoft.com/office/drawing/2014/main" id="{819848F5-A2B8-443D-AF22-97FB2DF4876B}"/>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61" name="Freeform: Shape 60">
              <a:extLst>
                <a:ext uri="{FF2B5EF4-FFF2-40B4-BE49-F238E27FC236}">
                  <a16:creationId xmlns:a16="http://schemas.microsoft.com/office/drawing/2014/main" id="{F986B27C-1D7B-46FA-94A0-188DCF22FF5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62" name="Freeform: Shape 61">
              <a:extLst>
                <a:ext uri="{FF2B5EF4-FFF2-40B4-BE49-F238E27FC236}">
                  <a16:creationId xmlns:a16="http://schemas.microsoft.com/office/drawing/2014/main" id="{88941C66-D972-4E5A-B7CD-58766B53DD2B}"/>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63" name="Freeform: Shape 62">
              <a:extLst>
                <a:ext uri="{FF2B5EF4-FFF2-40B4-BE49-F238E27FC236}">
                  <a16:creationId xmlns:a16="http://schemas.microsoft.com/office/drawing/2014/main" id="{CC2E0FF5-A5BB-4D0F-8410-10DCCFA64505}"/>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64" name="Freeform: Shape 63">
              <a:extLst>
                <a:ext uri="{FF2B5EF4-FFF2-40B4-BE49-F238E27FC236}">
                  <a16:creationId xmlns:a16="http://schemas.microsoft.com/office/drawing/2014/main" id="{0A798B21-078E-4812-94B9-30093D70246A}"/>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65" name="Freeform: Shape 64">
              <a:extLst>
                <a:ext uri="{FF2B5EF4-FFF2-40B4-BE49-F238E27FC236}">
                  <a16:creationId xmlns:a16="http://schemas.microsoft.com/office/drawing/2014/main" id="{AC19297F-DA07-4516-9BBF-8659DF752EE0}"/>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66" name="Freeform: Shape 65">
              <a:extLst>
                <a:ext uri="{FF2B5EF4-FFF2-40B4-BE49-F238E27FC236}">
                  <a16:creationId xmlns:a16="http://schemas.microsoft.com/office/drawing/2014/main" id="{A3AE18E5-A02F-40DE-8341-C45B4B2DA52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67" name="Freeform: Shape 66">
              <a:extLst>
                <a:ext uri="{FF2B5EF4-FFF2-40B4-BE49-F238E27FC236}">
                  <a16:creationId xmlns:a16="http://schemas.microsoft.com/office/drawing/2014/main" id="{54B1BE0D-C50F-42D3-A3BE-D285180D9CB2}"/>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68" name="Freeform: Shape 67">
              <a:extLst>
                <a:ext uri="{FF2B5EF4-FFF2-40B4-BE49-F238E27FC236}">
                  <a16:creationId xmlns:a16="http://schemas.microsoft.com/office/drawing/2014/main" id="{4AC3DEFB-97DD-4FF8-B76B-919126D6964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69" name="Freeform: Shape 68">
              <a:extLst>
                <a:ext uri="{FF2B5EF4-FFF2-40B4-BE49-F238E27FC236}">
                  <a16:creationId xmlns:a16="http://schemas.microsoft.com/office/drawing/2014/main" id="{F623C448-0661-484F-B7A8-47CBF1594BD4}"/>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70" name="Freeform: Shape 69">
              <a:extLst>
                <a:ext uri="{FF2B5EF4-FFF2-40B4-BE49-F238E27FC236}">
                  <a16:creationId xmlns:a16="http://schemas.microsoft.com/office/drawing/2014/main" id="{188BFF0F-1D22-4EED-8860-C0B3607D7819}"/>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71" name="Freeform: Shape 70">
              <a:extLst>
                <a:ext uri="{FF2B5EF4-FFF2-40B4-BE49-F238E27FC236}">
                  <a16:creationId xmlns:a16="http://schemas.microsoft.com/office/drawing/2014/main" id="{DB04FF8B-5663-4D9F-8998-56DE013503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72" name="Freeform: Shape 71">
              <a:extLst>
                <a:ext uri="{FF2B5EF4-FFF2-40B4-BE49-F238E27FC236}">
                  <a16:creationId xmlns:a16="http://schemas.microsoft.com/office/drawing/2014/main" id="{C0D23933-3442-4AC6-93FA-7696EEE1947F}"/>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73" name="Freeform: Shape 72">
              <a:extLst>
                <a:ext uri="{FF2B5EF4-FFF2-40B4-BE49-F238E27FC236}">
                  <a16:creationId xmlns:a16="http://schemas.microsoft.com/office/drawing/2014/main" id="{DC167EC8-E930-4642-820D-FDD0E733567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74" name="Freeform: Shape 73">
              <a:extLst>
                <a:ext uri="{FF2B5EF4-FFF2-40B4-BE49-F238E27FC236}">
                  <a16:creationId xmlns:a16="http://schemas.microsoft.com/office/drawing/2014/main" id="{84E621B6-517E-4FA3-B245-DCC6EF568FBA}"/>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75" name="Freeform: Shape 74">
              <a:extLst>
                <a:ext uri="{FF2B5EF4-FFF2-40B4-BE49-F238E27FC236}">
                  <a16:creationId xmlns:a16="http://schemas.microsoft.com/office/drawing/2014/main" id="{9BC4E032-2A0F-4F5F-80CC-02979FEE603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76" name="Freeform: Shape 75">
              <a:extLst>
                <a:ext uri="{FF2B5EF4-FFF2-40B4-BE49-F238E27FC236}">
                  <a16:creationId xmlns:a16="http://schemas.microsoft.com/office/drawing/2014/main" id="{66E38735-30F9-43CF-A0FB-835E4191BCA9}"/>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3" name="Footer Placeholder 1">
            <a:extLst>
              <a:ext uri="{FF2B5EF4-FFF2-40B4-BE49-F238E27FC236}">
                <a16:creationId xmlns:a16="http://schemas.microsoft.com/office/drawing/2014/main" id="{8B88EB9B-5426-4E42-BCAA-53723B726B4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spTree>
    <p:extLst>
      <p:ext uri="{BB962C8B-B14F-4D97-AF65-F5344CB8AC3E}">
        <p14:creationId xmlns:p14="http://schemas.microsoft.com/office/powerpoint/2010/main" val="365010784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808637"/>
          </a:xfrm>
          <a:prstGeom prst="rect">
            <a:avLst/>
          </a:prstGeom>
        </p:spPr>
        <p:txBody>
          <a:bodyPr lIns="0" tIns="4572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Microsoft Azure logo">
            <a:extLst>
              <a:ext uri="{FF2B5EF4-FFF2-40B4-BE49-F238E27FC236}">
                <a16:creationId xmlns:a16="http://schemas.microsoft.com/office/drawing/2014/main" id="{7D35A676-8612-4160-B090-74025308FC28}"/>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userDrawn="1"/>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80392640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209958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635559"/>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31766299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618838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55686192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54756"/>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148878860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accent4"/>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3" name="Text Placeholder 2">
            <a:extLst>
              <a:ext uri="{FF2B5EF4-FFF2-40B4-BE49-F238E27FC236}">
                <a16:creationId xmlns:a16="http://schemas.microsoft.com/office/drawing/2014/main" id="{472DFCB5-8236-4BBB-9AAC-3DEE722A5948}"/>
              </a:ext>
            </a:extLst>
          </p:cNvPr>
          <p:cNvSpPr>
            <a:spLocks noGrp="1"/>
          </p:cNvSpPr>
          <p:nvPr>
            <p:ph type="body" idx="1"/>
          </p:nvPr>
        </p:nvSpPr>
        <p:spPr>
          <a:xfrm>
            <a:off x="418643" y="1457325"/>
            <a:ext cx="11341264" cy="1808637"/>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 name="Group 8">
            <a:extLst>
              <a:ext uri="{FF2B5EF4-FFF2-40B4-BE49-F238E27FC236}">
                <a16:creationId xmlns:a16="http://schemas.microsoft.com/office/drawing/2014/main" id="{EA917D29-CA57-449D-A8E9-0E701C224DA1}"/>
              </a:ext>
            </a:extLst>
          </p:cNvPr>
          <p:cNvGrpSpPr/>
          <p:nvPr userDrawn="1"/>
        </p:nvGrpSpPr>
        <p:grpSpPr>
          <a:xfrm rot="5400000">
            <a:off x="9114924" y="3156600"/>
            <a:ext cx="6843276" cy="530076"/>
            <a:chOff x="-2857775" y="8147048"/>
            <a:chExt cx="11623156" cy="1498603"/>
          </a:xfrm>
        </p:grpSpPr>
        <p:sp>
          <p:nvSpPr>
            <p:cNvPr id="10" name="Rectangle 9">
              <a:extLst>
                <a:ext uri="{FF2B5EF4-FFF2-40B4-BE49-F238E27FC236}">
                  <a16:creationId xmlns:a16="http://schemas.microsoft.com/office/drawing/2014/main" id="{D2C5D111-E096-49EA-AEE3-EB0914371B58}"/>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1" name="Rectangle 10">
              <a:extLst>
                <a:ext uri="{FF2B5EF4-FFF2-40B4-BE49-F238E27FC236}">
                  <a16:creationId xmlns:a16="http://schemas.microsoft.com/office/drawing/2014/main" id="{5039965E-5253-4C55-AB99-1693A37AE765}"/>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2" name="Rectangle 11">
              <a:extLst>
                <a:ext uri="{FF2B5EF4-FFF2-40B4-BE49-F238E27FC236}">
                  <a16:creationId xmlns:a16="http://schemas.microsoft.com/office/drawing/2014/main" id="{AF311DF9-B4D5-4E0A-A6D1-44E590AD6C5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4" name="Group 13">
              <a:extLst>
                <a:ext uri="{FF2B5EF4-FFF2-40B4-BE49-F238E27FC236}">
                  <a16:creationId xmlns:a16="http://schemas.microsoft.com/office/drawing/2014/main" id="{5C9B25FA-E6F8-40AF-93F8-58C7AF6BEB8A}"/>
                </a:ext>
              </a:extLst>
            </p:cNvPr>
            <p:cNvGrpSpPr/>
            <p:nvPr userDrawn="1"/>
          </p:nvGrpSpPr>
          <p:grpSpPr>
            <a:xfrm>
              <a:off x="-2857775" y="8147048"/>
              <a:ext cx="3321653" cy="1498596"/>
              <a:chOff x="-2857775" y="8250837"/>
              <a:chExt cx="3321653" cy="1394819"/>
            </a:xfrm>
          </p:grpSpPr>
          <p:sp>
            <p:nvSpPr>
              <p:cNvPr id="15" name="Rectangle 14">
                <a:extLst>
                  <a:ext uri="{FF2B5EF4-FFF2-40B4-BE49-F238E27FC236}">
                    <a16:creationId xmlns:a16="http://schemas.microsoft.com/office/drawing/2014/main" id="{D3D95A63-B9A0-4F7F-AFB5-98BD9D5D7C57}"/>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7" name="Rectangle 16">
                <a:extLst>
                  <a:ext uri="{FF2B5EF4-FFF2-40B4-BE49-F238E27FC236}">
                    <a16:creationId xmlns:a16="http://schemas.microsoft.com/office/drawing/2014/main" id="{0CC1517B-C8FA-41CB-889A-1B74C78210A7}"/>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734" r:id="rId5"/>
    <p:sldLayoutId id="2147484562" r:id="rId6"/>
    <p:sldLayoutId id="2147484728" r:id="rId7"/>
    <p:sldLayoutId id="2147484680" r:id="rId8"/>
    <p:sldLayoutId id="2147484610" r:id="rId9"/>
    <p:sldLayoutId id="2147484684" r:id="rId10"/>
    <p:sldLayoutId id="2147484670" r:id="rId11"/>
    <p:sldLayoutId id="2147484671" r:id="rId12"/>
    <p:sldLayoutId id="2147484682" r:id="rId13"/>
    <p:sldLayoutId id="2147484677" r:id="rId14"/>
    <p:sldLayoutId id="2147484727" r:id="rId15"/>
    <p:sldLayoutId id="2147484691" r:id="rId16"/>
    <p:sldLayoutId id="2147484692" r:id="rId17"/>
    <p:sldLayoutId id="2147484693" r:id="rId18"/>
    <p:sldLayoutId id="2147484694" r:id="rId19"/>
    <p:sldLayoutId id="2147484695" r:id="rId20"/>
    <p:sldLayoutId id="2147484560" r:id="rId21"/>
    <p:sldLayoutId id="2147484580" r:id="rId22"/>
    <p:sldLayoutId id="2147484566" r:id="rId23"/>
    <p:sldLayoutId id="2147484696" r:id="rId24"/>
    <p:sldLayoutId id="2147484697" r:id="rId25"/>
    <p:sldLayoutId id="2147484675" r:id="rId26"/>
    <p:sldLayoutId id="2147484676" r:id="rId27"/>
    <p:sldLayoutId id="2147484711" r:id="rId28"/>
    <p:sldLayoutId id="2147484721" r:id="rId29"/>
    <p:sldLayoutId id="2147484720" r:id="rId30"/>
    <p:sldLayoutId id="2147484726" r:id="rId31"/>
    <p:sldLayoutId id="2147484570" r:id="rId32"/>
    <p:sldLayoutId id="2147484571" r:id="rId33"/>
    <p:sldLayoutId id="2147484572" r:id="rId34"/>
    <p:sldLayoutId id="2147484688" r:id="rId35"/>
    <p:sldLayoutId id="2147484689" r:id="rId36"/>
    <p:sldLayoutId id="2147484690" r:id="rId37"/>
    <p:sldLayoutId id="2147484724" r:id="rId38"/>
    <p:sldLayoutId id="2147484725" r:id="rId39"/>
    <p:sldLayoutId id="2147484722" r:id="rId40"/>
    <p:sldLayoutId id="2147484683" r:id="rId41"/>
    <p:sldLayoutId id="2147484685" r:id="rId42"/>
    <p:sldLayoutId id="2147484673" r:id="rId43"/>
    <p:sldLayoutId id="2147484678" r:id="rId44"/>
    <p:sldLayoutId id="2147484679" r:id="rId45"/>
    <p:sldLayoutId id="2147484717" r:id="rId46"/>
    <p:sldLayoutId id="2147484718" r:id="rId47"/>
    <p:sldLayoutId id="2147484712" r:id="rId48"/>
    <p:sldLayoutId id="2147484713" r:id="rId49"/>
    <p:sldLayoutId id="2147484714" r:id="rId50"/>
    <p:sldLayoutId id="2147484715" r:id="rId51"/>
    <p:sldLayoutId id="2147484716" r:id="rId52"/>
    <p:sldLayoutId id="2147484723" r:id="rId53"/>
    <p:sldLayoutId id="2147484686" r:id="rId54"/>
    <p:sldLayoutId id="2147484674" r:id="rId55"/>
    <p:sldLayoutId id="2147484702" r:id="rId56"/>
    <p:sldLayoutId id="2147484719" r:id="rId57"/>
    <p:sldLayoutId id="2147484701" r:id="rId58"/>
    <p:sldLayoutId id="2147484699" r:id="rId59"/>
    <p:sldLayoutId id="2147484700" r:id="rId60"/>
    <p:sldLayoutId id="2147484703" r:id="rId61"/>
    <p:sldLayoutId id="2147484704" r:id="rId62"/>
    <p:sldLayoutId id="2147484705" r:id="rId63"/>
    <p:sldLayoutId id="2147484706" r:id="rId64"/>
    <p:sldLayoutId id="2147484707" r:id="rId65"/>
    <p:sldLayoutId id="2147484730" r:id="rId66"/>
    <p:sldLayoutId id="2147484710" r:id="rId67"/>
    <p:sldLayoutId id="2147484729" r:id="rId68"/>
    <p:sldLayoutId id="2147484731" r:id="rId69"/>
    <p:sldLayoutId id="2147484732" r:id="rId70"/>
    <p:sldLayoutId id="2147484733" r:id="rId71"/>
    <p:sldLayoutId id="2147484698" r:id="rId72"/>
    <p:sldLayoutId id="2147484681" r:id="rId73"/>
    <p:sldLayoutId id="2147484735" r:id="rId74"/>
    <p:sldLayoutId id="2147484736" r:id="rId75"/>
    <p:sldLayoutId id="2147484738" r:id="rId76"/>
    <p:sldLayoutId id="2147484739" r:id="rId77"/>
    <p:sldLayoutId id="2147484740" r:id="rId78"/>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5.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4.xml"/></Relationships>
</file>

<file path=ppt/slides/_rels/slide11.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1.xml"/><Relationship Id="rId1" Type="http://schemas.openxmlformats.org/officeDocument/2006/relationships/slideLayout" Target="../slideLayouts/slideLayout77.xml"/><Relationship Id="rId4" Type="http://schemas.openxmlformats.org/officeDocument/2006/relationships/image" Target="../media/image22.emf"/></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8.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74.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4.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78.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8.xml"/><Relationship Id="rId1" Type="http://schemas.openxmlformats.org/officeDocument/2006/relationships/slideLayout" Target="../slideLayouts/slideLayout77.xml"/><Relationship Id="rId4" Type="http://schemas.openxmlformats.org/officeDocument/2006/relationships/image" Target="../media/image22.emf"/></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4.xml"/><Relationship Id="rId5" Type="http://schemas.openxmlformats.org/officeDocument/2006/relationships/hyperlink" Target="https://docs.microsoft.com/en-us/learn/certifications/exams/az-304" TargetMode="External"/><Relationship Id="rId4" Type="http://schemas.openxmlformats.org/officeDocument/2006/relationships/image" Target="../media/image18.svg"/></Relationships>
</file>

<file path=ppt/slides/_rels/slide20.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image" Target="../media/image48.emf"/><Relationship Id="rId3" Type="http://schemas.openxmlformats.org/officeDocument/2006/relationships/hyperlink" Target="https://docs.microsoft.com/en-us/azure/architecture/framework/cost/provision-ai-ml" TargetMode="External"/><Relationship Id="rId7" Type="http://schemas.openxmlformats.org/officeDocument/2006/relationships/image" Target="../media/image43.png"/><Relationship Id="rId12" Type="http://schemas.openxmlformats.org/officeDocument/2006/relationships/image" Target="../media/image47.svg"/><Relationship Id="rId2" Type="http://schemas.openxmlformats.org/officeDocument/2006/relationships/notesSlide" Target="../notesSlides/notesSlide20.xml"/><Relationship Id="rId1" Type="http://schemas.openxmlformats.org/officeDocument/2006/relationships/slideLayout" Target="../slideLayouts/slideLayout74.xml"/><Relationship Id="rId6" Type="http://schemas.openxmlformats.org/officeDocument/2006/relationships/hyperlink" Target="https://docs.microsoft.com/en-us/azure/architecture/framework/cost/provision-datastores" TargetMode="External"/><Relationship Id="rId11" Type="http://schemas.openxmlformats.org/officeDocument/2006/relationships/image" Target="../media/image46.png"/><Relationship Id="rId5" Type="http://schemas.openxmlformats.org/officeDocument/2006/relationships/hyperlink" Target="https://docs.microsoft.com/en-us/azure/architecture/framework/cost/provision-networking" TargetMode="External"/><Relationship Id="rId10" Type="http://schemas.openxmlformats.org/officeDocument/2006/relationships/image" Target="../media/image45.png"/><Relationship Id="rId4" Type="http://schemas.openxmlformats.org/officeDocument/2006/relationships/hyperlink" Target="https://docs.microsoft.com/en-us/azure/architecture/framework/cost/provision-analytics" TargetMode="External"/><Relationship Id="rId9" Type="http://schemas.openxmlformats.org/officeDocument/2006/relationships/image" Target="../media/image44.emf"/></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architecture/framework/cost/monitor-checklist" TargetMode="External"/><Relationship Id="rId2" Type="http://schemas.openxmlformats.org/officeDocument/2006/relationships/notesSlide" Target="../notesSlides/notesSlide21.xml"/><Relationship Id="rId1" Type="http://schemas.openxmlformats.org/officeDocument/2006/relationships/slideLayout" Target="../slideLayouts/slideLayout74.xml"/><Relationship Id="rId5" Type="http://schemas.openxmlformats.org/officeDocument/2006/relationships/image" Target="../media/image49.emf"/><Relationship Id="rId4" Type="http://schemas.openxmlformats.org/officeDocument/2006/relationships/image" Target="../media/image21.wmf"/></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architecture/framework/cost/optimize-checklist" TargetMode="External"/><Relationship Id="rId2" Type="http://schemas.openxmlformats.org/officeDocument/2006/relationships/notesSlide" Target="../notesSlides/notesSlide22.xml"/><Relationship Id="rId1" Type="http://schemas.openxmlformats.org/officeDocument/2006/relationships/slideLayout" Target="../slideLayouts/slideLayout74.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23.xml"/><Relationship Id="rId1" Type="http://schemas.openxmlformats.org/officeDocument/2006/relationships/slideLayout" Target="../slideLayouts/slideLayout74.xml"/><Relationship Id="rId4" Type="http://schemas.openxmlformats.org/officeDocument/2006/relationships/image" Target="../media/image22.emf"/></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learn/" TargetMode="External"/><Relationship Id="rId2" Type="http://schemas.openxmlformats.org/officeDocument/2006/relationships/notesSlide" Target="../notesSlides/notesSlide24.xml"/><Relationship Id="rId1" Type="http://schemas.openxmlformats.org/officeDocument/2006/relationships/slideLayout" Target="../slideLayouts/slideLayout7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20.emf"/></Relationships>
</file>

<file path=ppt/slides/_rels/slide5.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5.xml"/><Relationship Id="rId1" Type="http://schemas.openxmlformats.org/officeDocument/2006/relationships/slideLayout" Target="../slideLayouts/slideLayout77.xml"/><Relationship Id="rId4" Type="http://schemas.openxmlformats.org/officeDocument/2006/relationships/image" Target="../media/image22.emf"/></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hyperlink" Target="https://docs.microsoft.com/en-us/azure/cost-management-billing/costs/cost-mgt-best-practices#key-principles" TargetMode="External"/><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4.xml"/><Relationship Id="rId6" Type="http://schemas.openxmlformats.org/officeDocument/2006/relationships/image" Target="../media/image25.emf"/><Relationship Id="rId5" Type="http://schemas.openxmlformats.org/officeDocument/2006/relationships/image" Target="../media/image22.emf"/><Relationship Id="rId4" Type="http://schemas.openxmlformats.org/officeDocument/2006/relationships/image" Target="../media/image21.wmf"/><Relationship Id="rId9" Type="http://schemas.openxmlformats.org/officeDocument/2006/relationships/image" Target="../media/image28.emf"/></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cost-management-billing/costs/cost-mgt-best-practices#analyze-and-manage-your-costs" TargetMode="External"/><Relationship Id="rId2" Type="http://schemas.openxmlformats.org/officeDocument/2006/relationships/notesSlide" Target="../notesSlides/notesSlide9.xml"/><Relationship Id="rId1" Type="http://schemas.openxmlformats.org/officeDocument/2006/relationships/slideLayout" Target="../slideLayouts/slideLayout74.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04CF6A-EDE4-3945-86E3-F2046FE39782}"/>
              </a:ext>
            </a:extLst>
          </p:cNvPr>
          <p:cNvSpPr>
            <a:spLocks noGrp="1"/>
          </p:cNvSpPr>
          <p:nvPr>
            <p:ph type="title"/>
          </p:nvPr>
        </p:nvSpPr>
        <p:spPr>
          <a:xfrm>
            <a:off x="428682" y="2054794"/>
            <a:ext cx="5428936" cy="2270631"/>
          </a:xfrm>
        </p:spPr>
        <p:txBody>
          <a:bodyPr/>
          <a:lstStyle/>
          <a:p>
            <a:r>
              <a:rPr lang="en-US" dirty="0">
                <a:latin typeface="Segoe UI Light" panose="020B0502040204020203" pitchFamily="34" charset="0"/>
                <a:cs typeface="Segoe UI Light" panose="020B0502040204020203" pitchFamily="34" charset="0"/>
              </a:rPr>
              <a:t>A</a:t>
            </a:r>
            <a:r>
              <a:rPr lang="en-US" sz="4400" dirty="0">
                <a:latin typeface="Segoe UI Light" panose="020B0502040204020203" pitchFamily="34" charset="0"/>
                <a:cs typeface="Segoe UI Light" panose="020B0502040204020203" pitchFamily="34" charset="0"/>
              </a:rPr>
              <a:t>Z-304: Microsoft Azure Architect Design</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2348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25366" y="359265"/>
            <a:ext cx="11341268" cy="680196"/>
          </a:xfrm>
        </p:spPr>
        <p:txBody>
          <a:bodyPr/>
          <a:lstStyle/>
          <a:p>
            <a:r>
              <a:rPr lang="en-US" dirty="0">
                <a:latin typeface="+mn-lt"/>
              </a:rPr>
              <a:t>Demonstration - Optimize Costs from Recommendations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79570" y="1120690"/>
            <a:ext cx="10364629" cy="5078313"/>
          </a:xfrm>
        </p:spPr>
        <p:txBody>
          <a:bodyPr/>
          <a:lstStyle/>
          <a:p>
            <a:pPr>
              <a:spcAft>
                <a:spcPts val="1200"/>
              </a:spcAft>
            </a:pPr>
            <a:r>
              <a:rPr lang="en-US" dirty="0">
                <a:latin typeface="+mn-lt"/>
                <a:cs typeface="Segoe UI Light" panose="020B0502040204020203" pitchFamily="34" charset="0"/>
              </a:rPr>
              <a:t>This demonstration walks shows you how to identify underutilized Azure resources and take action to reduce costs</a:t>
            </a:r>
          </a:p>
          <a:p>
            <a:pPr marL="342900" indent="-342900">
              <a:spcAft>
                <a:spcPts val="1200"/>
              </a:spcAft>
              <a:buFont typeface="Arial" panose="020B0604020202020204" pitchFamily="34" charset="0"/>
              <a:buChar char="•"/>
            </a:pPr>
            <a:r>
              <a:rPr lang="en-US" dirty="0">
                <a:latin typeface="+mn-lt"/>
                <a:cs typeface="Segoe UI Light" panose="020B0502040204020203" pitchFamily="34" charset="0"/>
              </a:rPr>
              <a:t>View cost optimization recommendations to view potential usage inefficiencies</a:t>
            </a:r>
          </a:p>
          <a:p>
            <a:pPr marL="342900" indent="-342900">
              <a:spcAft>
                <a:spcPts val="1200"/>
              </a:spcAft>
              <a:buFont typeface="Arial" panose="020B0604020202020204" pitchFamily="34" charset="0"/>
              <a:buChar char="•"/>
            </a:pPr>
            <a:r>
              <a:rPr lang="en-US" dirty="0">
                <a:latin typeface="+mn-lt"/>
                <a:cs typeface="Segoe UI Light" panose="020B0502040204020203" pitchFamily="34" charset="0"/>
              </a:rPr>
              <a:t>Act on a recommendation to resize a virtual machine to a more cost-effective option</a:t>
            </a:r>
          </a:p>
          <a:p>
            <a:pPr marL="342900" indent="-342900">
              <a:spcAft>
                <a:spcPts val="1200"/>
              </a:spcAft>
              <a:buFont typeface="Arial" panose="020B0604020202020204" pitchFamily="34" charset="0"/>
              <a:buChar char="•"/>
            </a:pPr>
            <a:r>
              <a:rPr lang="en-US" dirty="0">
                <a:latin typeface="+mn-lt"/>
                <a:cs typeface="Segoe UI Light" panose="020B0502040204020203" pitchFamily="34" charset="0"/>
              </a:rPr>
              <a:t>Verify the action to ensure that the virtual machine was successfully resized</a:t>
            </a:r>
          </a:p>
          <a:p>
            <a:pPr marL="342900" indent="-342900">
              <a:spcAft>
                <a:spcPts val="1200"/>
              </a:spcAft>
              <a:buFont typeface="Arial" panose="020B0604020202020204" pitchFamily="34" charset="0"/>
              <a:buChar char="•"/>
            </a:pPr>
            <a:r>
              <a:rPr lang="en-US" dirty="0">
                <a:latin typeface="+mn-lt"/>
                <a:cs typeface="Segoe UI Light" panose="020B0502040204020203" pitchFamily="34" charset="0"/>
              </a:rPr>
              <a:t>Subscription</a:t>
            </a:r>
          </a:p>
          <a:p>
            <a:pPr marL="342900" indent="-342900">
              <a:spcAft>
                <a:spcPts val="1200"/>
              </a:spcAft>
              <a:buFont typeface="Arial" panose="020B0604020202020204" pitchFamily="34" charset="0"/>
              <a:buChar char="•"/>
            </a:pPr>
            <a:r>
              <a:rPr lang="en-US" dirty="0">
                <a:latin typeface="+mn-lt"/>
                <a:cs typeface="Segoe UI Light" panose="020B0502040204020203" pitchFamily="34" charset="0"/>
              </a:rPr>
              <a:t>Resource group</a:t>
            </a:r>
          </a:p>
          <a:p>
            <a:endParaRPr lang="en-US" sz="28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9BAA8CA-4514-4498-BC0C-51BF144836AB}"/>
              </a:ext>
            </a:extLst>
          </p:cNvPr>
          <p:cNvPicPr>
            <a:picLocks noChangeAspect="1"/>
          </p:cNvPicPr>
          <p:nvPr/>
        </p:nvPicPr>
        <p:blipFill>
          <a:blip r:embed="rId3"/>
          <a:stretch>
            <a:fillRect/>
          </a:stretch>
        </p:blipFill>
        <p:spPr>
          <a:xfrm>
            <a:off x="4642986" y="4477156"/>
            <a:ext cx="5727734" cy="2308658"/>
          </a:xfrm>
          <a:prstGeom prst="rect">
            <a:avLst/>
          </a:prstGeom>
        </p:spPr>
      </p:pic>
    </p:spTree>
    <p:extLst>
      <p:ext uri="{BB962C8B-B14F-4D97-AF65-F5344CB8AC3E}">
        <p14:creationId xmlns:p14="http://schemas.microsoft.com/office/powerpoint/2010/main" val="25776512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609828" y="3075224"/>
            <a:ext cx="8748358" cy="1413875"/>
          </a:xfrm>
        </p:spPr>
        <p:txBody>
          <a:bodyPr/>
          <a:lstStyle/>
          <a:p>
            <a:r>
              <a:rPr lang="en-US" sz="4000" dirty="0">
                <a:latin typeface="+mn-lt"/>
              </a:rPr>
              <a:t>Recommendations for Minimizing Costs</a:t>
            </a:r>
          </a:p>
        </p:txBody>
      </p:sp>
      <p:grpSp>
        <p:nvGrpSpPr>
          <p:cNvPr id="4" name="Group 3" descr="Icon of bar charts with a dollar sign">
            <a:extLst>
              <a:ext uri="{FF2B5EF4-FFF2-40B4-BE49-F238E27FC236}">
                <a16:creationId xmlns:a16="http://schemas.microsoft.com/office/drawing/2014/main" id="{17104695-88E3-4EC6-BBE9-39A259E74FCB}"/>
              </a:ext>
            </a:extLst>
          </p:cNvPr>
          <p:cNvGrpSpPr/>
          <p:nvPr/>
        </p:nvGrpSpPr>
        <p:grpSpPr>
          <a:xfrm>
            <a:off x="10448224" y="5308332"/>
            <a:ext cx="1155915" cy="1096968"/>
            <a:chOff x="1867543" y="1825878"/>
            <a:chExt cx="780288" cy="781812"/>
          </a:xfrm>
        </p:grpSpPr>
        <p:pic>
          <p:nvPicPr>
            <p:cNvPr id="6" name="Picture 5">
              <a:extLst>
                <a:ext uri="{FF2B5EF4-FFF2-40B4-BE49-F238E27FC236}">
                  <a16:creationId xmlns:a16="http://schemas.microsoft.com/office/drawing/2014/main" id="{CD0A8A7E-56EC-4824-9AE7-093127B8B9EA}"/>
                </a:ext>
              </a:extLst>
            </p:cNvPr>
            <p:cNvPicPr>
              <a:picLocks noChangeAspect="1"/>
            </p:cNvPicPr>
            <p:nvPr/>
          </p:nvPicPr>
          <p:blipFill>
            <a:blip r:embed="rId3"/>
            <a:stretch>
              <a:fillRect/>
            </a:stretch>
          </p:blipFill>
          <p:spPr>
            <a:xfrm>
              <a:off x="1867543" y="1825878"/>
              <a:ext cx="780288" cy="781812"/>
            </a:xfrm>
            <a:prstGeom prst="rect">
              <a:avLst/>
            </a:prstGeom>
          </p:spPr>
        </p:pic>
        <p:pic>
          <p:nvPicPr>
            <p:cNvPr id="7" name="Picture 6" descr="Icon of bar charts with a dollar sign">
              <a:extLst>
                <a:ext uri="{FF2B5EF4-FFF2-40B4-BE49-F238E27FC236}">
                  <a16:creationId xmlns:a16="http://schemas.microsoft.com/office/drawing/2014/main" id="{BD462533-0A92-41D9-BABC-C5F458ACB353}"/>
                </a:ext>
              </a:extLst>
            </p:cNvPr>
            <p:cNvPicPr>
              <a:picLocks noChangeAspect="1"/>
            </p:cNvPicPr>
            <p:nvPr/>
          </p:nvPicPr>
          <p:blipFill>
            <a:blip r:embed="rId4"/>
            <a:stretch>
              <a:fillRect/>
            </a:stretch>
          </p:blipFill>
          <p:spPr>
            <a:xfrm>
              <a:off x="2097781" y="2033904"/>
              <a:ext cx="319813" cy="365760"/>
            </a:xfrm>
            <a:prstGeom prst="rect">
              <a:avLst/>
            </a:prstGeom>
          </p:spPr>
        </p:pic>
      </p:grpSp>
    </p:spTree>
    <p:extLst>
      <p:ext uri="{BB962C8B-B14F-4D97-AF65-F5344CB8AC3E}">
        <p14:creationId xmlns:p14="http://schemas.microsoft.com/office/powerpoint/2010/main" val="22817505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dirty="0">
                <a:latin typeface="+mn-lt"/>
              </a:rPr>
              <a:t>View Cost Breakdown by Azure Service</a:t>
            </a:r>
          </a:p>
        </p:txBody>
      </p:sp>
      <p:pic>
        <p:nvPicPr>
          <p:cNvPr id="31" name="Picture 30">
            <a:extLst>
              <a:ext uri="{FF2B5EF4-FFF2-40B4-BE49-F238E27FC236}">
                <a16:creationId xmlns:a16="http://schemas.microsoft.com/office/drawing/2014/main" id="{F1771E8F-ACE2-41DC-A300-CB63B5644FEE}"/>
              </a:ext>
            </a:extLst>
          </p:cNvPr>
          <p:cNvPicPr>
            <a:picLocks noChangeAspect="1"/>
          </p:cNvPicPr>
          <p:nvPr/>
        </p:nvPicPr>
        <p:blipFill>
          <a:blip r:embed="rId3"/>
          <a:stretch>
            <a:fillRect/>
          </a:stretch>
        </p:blipFill>
        <p:spPr>
          <a:xfrm>
            <a:off x="7678107" y="3041995"/>
            <a:ext cx="3424338" cy="1557430"/>
          </a:xfrm>
          <a:prstGeom prst="rect">
            <a:avLst/>
          </a:prstGeom>
        </p:spPr>
      </p:pic>
      <p:pic>
        <p:nvPicPr>
          <p:cNvPr id="32" name="Picture 31">
            <a:extLst>
              <a:ext uri="{FF2B5EF4-FFF2-40B4-BE49-F238E27FC236}">
                <a16:creationId xmlns:a16="http://schemas.microsoft.com/office/drawing/2014/main" id="{1AACFACF-342A-4CDF-97FA-4BD5BDF1A7CB}"/>
              </a:ext>
            </a:extLst>
          </p:cNvPr>
          <p:cNvPicPr>
            <a:picLocks noChangeAspect="1"/>
          </p:cNvPicPr>
          <p:nvPr/>
        </p:nvPicPr>
        <p:blipFill>
          <a:blip r:embed="rId4"/>
          <a:stretch>
            <a:fillRect/>
          </a:stretch>
        </p:blipFill>
        <p:spPr>
          <a:xfrm>
            <a:off x="6575617" y="1193768"/>
            <a:ext cx="3130081" cy="1436307"/>
          </a:xfrm>
          <a:prstGeom prst="rect">
            <a:avLst/>
          </a:prstGeom>
        </p:spPr>
      </p:pic>
      <p:grpSp>
        <p:nvGrpSpPr>
          <p:cNvPr id="48" name="Group 47">
            <a:extLst>
              <a:ext uri="{FF2B5EF4-FFF2-40B4-BE49-F238E27FC236}">
                <a16:creationId xmlns:a16="http://schemas.microsoft.com/office/drawing/2014/main" id="{D28DDC47-E3BC-4DD6-BBE9-32A3C816CF93}"/>
              </a:ext>
            </a:extLst>
          </p:cNvPr>
          <p:cNvGrpSpPr/>
          <p:nvPr/>
        </p:nvGrpSpPr>
        <p:grpSpPr>
          <a:xfrm>
            <a:off x="750794" y="1636123"/>
            <a:ext cx="713232" cy="713232"/>
            <a:chOff x="418643" y="1484526"/>
            <a:chExt cx="713232" cy="713232"/>
          </a:xfrm>
        </p:grpSpPr>
        <p:sp>
          <p:nvSpPr>
            <p:cNvPr id="49" name="Freeform 5">
              <a:extLst>
                <a:ext uri="{FF2B5EF4-FFF2-40B4-BE49-F238E27FC236}">
                  <a16:creationId xmlns:a16="http://schemas.microsoft.com/office/drawing/2014/main" id="{00A44A02-20A4-452F-BC24-A9785CCDF122}"/>
                </a:ext>
              </a:extLst>
            </p:cNvPr>
            <p:cNvSpPr>
              <a:spLocks/>
            </p:cNvSpPr>
            <p:nvPr/>
          </p:nvSpPr>
          <p:spPr bwMode="auto">
            <a:xfrm>
              <a:off x="418643" y="1484526"/>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dirty="0"/>
                <a:t>1</a:t>
              </a:r>
            </a:p>
          </p:txBody>
        </p:sp>
        <p:sp>
          <p:nvSpPr>
            <p:cNvPr id="50" name="Freeform 6">
              <a:extLst>
                <a:ext uri="{FF2B5EF4-FFF2-40B4-BE49-F238E27FC236}">
                  <a16:creationId xmlns:a16="http://schemas.microsoft.com/office/drawing/2014/main" id="{CE99439D-C195-4463-9CBF-1124F390737B}"/>
                </a:ext>
              </a:extLst>
            </p:cNvPr>
            <p:cNvSpPr>
              <a:spLocks noEditPoints="1"/>
            </p:cNvSpPr>
            <p:nvPr/>
          </p:nvSpPr>
          <p:spPr bwMode="auto">
            <a:xfrm>
              <a:off x="467692" y="1534153"/>
              <a:ext cx="615134" cy="613979"/>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51" name="Text Placeholder 5">
            <a:extLst>
              <a:ext uri="{FF2B5EF4-FFF2-40B4-BE49-F238E27FC236}">
                <a16:creationId xmlns:a16="http://schemas.microsoft.com/office/drawing/2014/main" id="{8ADCC08C-4E23-4F27-8753-ECF8BC2DDF15}"/>
              </a:ext>
            </a:extLst>
          </p:cNvPr>
          <p:cNvSpPr>
            <a:spLocks noGrp="1"/>
          </p:cNvSpPr>
          <p:nvPr>
            <p:ph type="body" sz="quarter" idx="11"/>
          </p:nvPr>
        </p:nvSpPr>
        <p:spPr>
          <a:xfrm>
            <a:off x="1696671" y="1877131"/>
            <a:ext cx="4768150" cy="231217"/>
          </a:xfrm>
        </p:spPr>
        <p:txBody>
          <a:bodyPr/>
          <a:lstStyle/>
          <a:p>
            <a:pPr lvl="1"/>
            <a:r>
              <a:rPr lang="en-US" sz="2000" dirty="0"/>
              <a:t>Review Invoiced Charges in Cost Analysis</a:t>
            </a:r>
          </a:p>
        </p:txBody>
      </p:sp>
      <p:grpSp>
        <p:nvGrpSpPr>
          <p:cNvPr id="52" name="Group 51">
            <a:extLst>
              <a:ext uri="{FF2B5EF4-FFF2-40B4-BE49-F238E27FC236}">
                <a16:creationId xmlns:a16="http://schemas.microsoft.com/office/drawing/2014/main" id="{89C1A34C-D5C1-482D-BCE7-5268D5227900}"/>
              </a:ext>
            </a:extLst>
          </p:cNvPr>
          <p:cNvGrpSpPr/>
          <p:nvPr/>
        </p:nvGrpSpPr>
        <p:grpSpPr>
          <a:xfrm>
            <a:off x="774108" y="3464095"/>
            <a:ext cx="713232" cy="713232"/>
            <a:chOff x="418643" y="2531489"/>
            <a:chExt cx="713232" cy="713232"/>
          </a:xfrm>
        </p:grpSpPr>
        <p:sp>
          <p:nvSpPr>
            <p:cNvPr id="53" name="Freeform 5">
              <a:extLst>
                <a:ext uri="{FF2B5EF4-FFF2-40B4-BE49-F238E27FC236}">
                  <a16:creationId xmlns:a16="http://schemas.microsoft.com/office/drawing/2014/main" id="{A855B007-1BD7-415F-941F-375C205396ED}"/>
                </a:ext>
              </a:extLst>
            </p:cNvPr>
            <p:cNvSpPr>
              <a:spLocks/>
            </p:cNvSpPr>
            <p:nvPr/>
          </p:nvSpPr>
          <p:spPr bwMode="auto">
            <a:xfrm>
              <a:off x="418643" y="2531489"/>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2</a:t>
              </a:r>
            </a:p>
          </p:txBody>
        </p:sp>
        <p:sp>
          <p:nvSpPr>
            <p:cNvPr id="54" name="Freeform 6">
              <a:extLst>
                <a:ext uri="{FF2B5EF4-FFF2-40B4-BE49-F238E27FC236}">
                  <a16:creationId xmlns:a16="http://schemas.microsoft.com/office/drawing/2014/main" id="{CD1FDCA8-9C44-4D14-8427-0C965297EE39}"/>
                </a:ext>
              </a:extLst>
            </p:cNvPr>
            <p:cNvSpPr>
              <a:spLocks noEditPoints="1"/>
            </p:cNvSpPr>
            <p:nvPr/>
          </p:nvSpPr>
          <p:spPr bwMode="auto">
            <a:xfrm>
              <a:off x="468269" y="2582270"/>
              <a:ext cx="615134" cy="613979"/>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55" name="Text Placeholder 1">
            <a:extLst>
              <a:ext uri="{FF2B5EF4-FFF2-40B4-BE49-F238E27FC236}">
                <a16:creationId xmlns:a16="http://schemas.microsoft.com/office/drawing/2014/main" id="{AE2B1C9E-DD45-46FB-81BD-79BFBF4CA70B}"/>
              </a:ext>
            </a:extLst>
          </p:cNvPr>
          <p:cNvSpPr>
            <a:spLocks noGrp="1"/>
          </p:cNvSpPr>
          <p:nvPr>
            <p:ph type="body" sz="quarter" idx="15"/>
          </p:nvPr>
        </p:nvSpPr>
        <p:spPr>
          <a:xfrm>
            <a:off x="1696671" y="3705102"/>
            <a:ext cx="4768150" cy="231217"/>
          </a:xfrm>
        </p:spPr>
        <p:txBody>
          <a:bodyPr/>
          <a:lstStyle/>
          <a:p>
            <a:pPr lvl="1"/>
            <a:r>
              <a:rPr lang="en-US" sz="2000" dirty="0"/>
              <a:t>View Cost Breakdown by Azure Resource</a:t>
            </a:r>
          </a:p>
        </p:txBody>
      </p:sp>
      <p:grpSp>
        <p:nvGrpSpPr>
          <p:cNvPr id="56" name="Group 55">
            <a:extLst>
              <a:ext uri="{FF2B5EF4-FFF2-40B4-BE49-F238E27FC236}">
                <a16:creationId xmlns:a16="http://schemas.microsoft.com/office/drawing/2014/main" id="{A329F561-1B7A-41AC-A7A5-C8917058659A}"/>
              </a:ext>
            </a:extLst>
          </p:cNvPr>
          <p:cNvGrpSpPr/>
          <p:nvPr/>
        </p:nvGrpSpPr>
        <p:grpSpPr>
          <a:xfrm>
            <a:off x="750794" y="5117768"/>
            <a:ext cx="713232" cy="713232"/>
            <a:chOff x="418643" y="3578452"/>
            <a:chExt cx="713232" cy="713232"/>
          </a:xfrm>
        </p:grpSpPr>
        <p:sp>
          <p:nvSpPr>
            <p:cNvPr id="57" name="Freeform 5">
              <a:extLst>
                <a:ext uri="{FF2B5EF4-FFF2-40B4-BE49-F238E27FC236}">
                  <a16:creationId xmlns:a16="http://schemas.microsoft.com/office/drawing/2014/main" id="{1C0593DC-B03C-40CD-AC72-7E697C7994A5}"/>
                </a:ext>
              </a:extLst>
            </p:cNvPr>
            <p:cNvSpPr>
              <a:spLocks/>
            </p:cNvSpPr>
            <p:nvPr/>
          </p:nvSpPr>
          <p:spPr bwMode="auto">
            <a:xfrm>
              <a:off x="418643" y="3578452"/>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3</a:t>
              </a:r>
            </a:p>
          </p:txBody>
        </p:sp>
        <p:sp>
          <p:nvSpPr>
            <p:cNvPr id="58" name="Freeform 6">
              <a:extLst>
                <a:ext uri="{FF2B5EF4-FFF2-40B4-BE49-F238E27FC236}">
                  <a16:creationId xmlns:a16="http://schemas.microsoft.com/office/drawing/2014/main" id="{D3BE846D-A066-4439-B76B-A030BDF67501}"/>
                </a:ext>
              </a:extLst>
            </p:cNvPr>
            <p:cNvSpPr>
              <a:spLocks noEditPoints="1"/>
            </p:cNvSpPr>
            <p:nvPr/>
          </p:nvSpPr>
          <p:spPr bwMode="auto">
            <a:xfrm>
              <a:off x="468269" y="3629233"/>
              <a:ext cx="615134" cy="613979"/>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59" name="Text Placeholder 2">
            <a:extLst>
              <a:ext uri="{FF2B5EF4-FFF2-40B4-BE49-F238E27FC236}">
                <a16:creationId xmlns:a16="http://schemas.microsoft.com/office/drawing/2014/main" id="{D373596F-9FBD-45CE-9C1C-897F8A1AADDD}"/>
              </a:ext>
            </a:extLst>
          </p:cNvPr>
          <p:cNvSpPr>
            <a:spLocks noGrp="1"/>
          </p:cNvSpPr>
          <p:nvPr>
            <p:ph type="body" sz="quarter" idx="17"/>
          </p:nvPr>
        </p:nvSpPr>
        <p:spPr>
          <a:xfrm>
            <a:off x="1696671" y="5249172"/>
            <a:ext cx="5173665" cy="462050"/>
          </a:xfrm>
        </p:spPr>
        <p:txBody>
          <a:bodyPr anchor="ctr"/>
          <a:lstStyle/>
          <a:p>
            <a:pPr lvl="1"/>
            <a:r>
              <a:rPr lang="en-US" sz="2000" dirty="0"/>
              <a:t>View Cost Breakdown by Selected Dimensions</a:t>
            </a:r>
          </a:p>
        </p:txBody>
      </p:sp>
      <p:pic>
        <p:nvPicPr>
          <p:cNvPr id="14" name="Picture 13">
            <a:extLst>
              <a:ext uri="{FF2B5EF4-FFF2-40B4-BE49-F238E27FC236}">
                <a16:creationId xmlns:a16="http://schemas.microsoft.com/office/drawing/2014/main" id="{160490FE-FBE5-4E0D-A394-83E6681FA98D}"/>
              </a:ext>
            </a:extLst>
          </p:cNvPr>
          <p:cNvPicPr>
            <a:picLocks noChangeAspect="1"/>
          </p:cNvPicPr>
          <p:nvPr/>
        </p:nvPicPr>
        <p:blipFill>
          <a:blip r:embed="rId5"/>
          <a:stretch>
            <a:fillRect/>
          </a:stretch>
        </p:blipFill>
        <p:spPr>
          <a:xfrm>
            <a:off x="7209731" y="5013350"/>
            <a:ext cx="2132698" cy="1436307"/>
          </a:xfrm>
          <a:prstGeom prst="rect">
            <a:avLst/>
          </a:prstGeom>
        </p:spPr>
      </p:pic>
    </p:spTree>
    <p:extLst>
      <p:ext uri="{BB962C8B-B14F-4D97-AF65-F5344CB8AC3E}">
        <p14:creationId xmlns:p14="http://schemas.microsoft.com/office/powerpoint/2010/main" val="304425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uild="p"/>
      <p:bldP spid="55" grpId="0" build="p"/>
      <p:bldP spid="5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14474" y="413613"/>
            <a:ext cx="11306469" cy="523089"/>
          </a:xfrm>
        </p:spPr>
        <p:txBody>
          <a:bodyPr/>
          <a:lstStyle/>
          <a:p>
            <a:r>
              <a:rPr lang="en-US" dirty="0">
                <a:latin typeface="+mn-lt"/>
              </a:rPr>
              <a:t>View Costs by Day or Month</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37286" y="1027269"/>
            <a:ext cx="10017075" cy="769441"/>
          </a:xfrm>
        </p:spPr>
        <p:txBody>
          <a:bodyPr/>
          <a:lstStyle/>
          <a:p>
            <a:pPr>
              <a:spcAft>
                <a:spcPts val="1200"/>
              </a:spcAft>
            </a:pPr>
            <a:r>
              <a:rPr lang="en-US" sz="2200" b="1" dirty="0">
                <a:latin typeface="Segoe UI Light" panose="020B0502040204020203" pitchFamily="34" charset="0"/>
                <a:cs typeface="Segoe UI Light" panose="020B0502040204020203" pitchFamily="34" charset="0"/>
              </a:rPr>
              <a:t>Monthly or Daily: Cost Management + Billing &gt; Cost Management &gt; Cost Analysis</a:t>
            </a:r>
          </a:p>
        </p:txBody>
      </p:sp>
      <p:pic>
        <p:nvPicPr>
          <p:cNvPr id="10" name="Picture 9">
            <a:extLst>
              <a:ext uri="{FF2B5EF4-FFF2-40B4-BE49-F238E27FC236}">
                <a16:creationId xmlns:a16="http://schemas.microsoft.com/office/drawing/2014/main" id="{CC8826B0-56C4-42FB-8CA5-55D1714BF6EB}"/>
              </a:ext>
            </a:extLst>
          </p:cNvPr>
          <p:cNvPicPr>
            <a:picLocks noChangeAspect="1"/>
          </p:cNvPicPr>
          <p:nvPr/>
        </p:nvPicPr>
        <p:blipFill>
          <a:blip r:embed="rId3"/>
          <a:stretch>
            <a:fillRect/>
          </a:stretch>
        </p:blipFill>
        <p:spPr>
          <a:xfrm>
            <a:off x="1552353" y="1535487"/>
            <a:ext cx="8105921" cy="4908900"/>
          </a:xfrm>
          <a:prstGeom prst="rect">
            <a:avLst/>
          </a:prstGeom>
        </p:spPr>
      </p:pic>
    </p:spTree>
    <p:extLst>
      <p:ext uri="{BB962C8B-B14F-4D97-AF65-F5344CB8AC3E}">
        <p14:creationId xmlns:p14="http://schemas.microsoft.com/office/powerpoint/2010/main" val="171851871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19708" y="440494"/>
            <a:ext cx="11341268" cy="680196"/>
          </a:xfrm>
        </p:spPr>
        <p:txBody>
          <a:bodyPr/>
          <a:lstStyle/>
          <a:p>
            <a:r>
              <a:rPr lang="en-US" dirty="0">
                <a:latin typeface="+mn-lt"/>
              </a:rPr>
              <a:t>View Reservation Charges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14533" y="1232770"/>
            <a:ext cx="4780148" cy="1728678"/>
          </a:xfrm>
        </p:spPr>
        <p:txBody>
          <a:bodyPr/>
          <a:lstStyle/>
          <a:p>
            <a:pPr>
              <a:spcAft>
                <a:spcPts val="1800"/>
              </a:spcAft>
            </a:pPr>
            <a:r>
              <a:rPr lang="en-US" sz="2200" b="1" dirty="0">
                <a:latin typeface="Segoe UI Light" panose="020B0502040204020203" pitchFamily="34" charset="0"/>
                <a:cs typeface="Segoe UI Light" panose="020B0502040204020203" pitchFamily="34" charset="0"/>
              </a:rPr>
              <a:t>Actual cost</a:t>
            </a:r>
            <a:r>
              <a:rPr lang="en-US" sz="2200" dirty="0">
                <a:latin typeface="Segoe UI Light" panose="020B0502040204020203" pitchFamily="34" charset="0"/>
                <a:cs typeface="Segoe UI Light" panose="020B0502040204020203" pitchFamily="34" charset="0"/>
              </a:rPr>
              <a:t> – The purchase as it appears on the bill</a:t>
            </a:r>
          </a:p>
          <a:p>
            <a:pPr>
              <a:spcAft>
                <a:spcPts val="980"/>
              </a:spcAft>
            </a:pPr>
            <a:r>
              <a:rPr lang="en-US" sz="2200" b="1" dirty="0">
                <a:latin typeface="Segoe UI Light" panose="020B0502040204020203" pitchFamily="34" charset="0"/>
                <a:cs typeface="Segoe UI Light" panose="020B0502040204020203" pitchFamily="34" charset="0"/>
              </a:rPr>
              <a:t>Amortized cost</a:t>
            </a:r>
            <a:r>
              <a:rPr lang="en-US" sz="2200" dirty="0">
                <a:latin typeface="Segoe UI Light" panose="020B0502040204020203" pitchFamily="34" charset="0"/>
                <a:cs typeface="Segoe UI Light" panose="020B0502040204020203" pitchFamily="34" charset="0"/>
              </a:rPr>
              <a:t> - Amortized cost over the duration of the reservation term </a:t>
            </a:r>
          </a:p>
        </p:txBody>
      </p:sp>
      <p:sp>
        <p:nvSpPr>
          <p:cNvPr id="7" name="TextBox 6">
            <a:extLst>
              <a:ext uri="{FF2B5EF4-FFF2-40B4-BE49-F238E27FC236}">
                <a16:creationId xmlns:a16="http://schemas.microsoft.com/office/drawing/2014/main" id="{C5264555-696E-47B8-BF13-3AC82F43D879}"/>
              </a:ext>
            </a:extLst>
          </p:cNvPr>
          <p:cNvSpPr txBox="1"/>
          <p:nvPr/>
        </p:nvSpPr>
        <p:spPr>
          <a:xfrm>
            <a:off x="514533" y="4101966"/>
            <a:ext cx="2503773" cy="1446550"/>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After purchasing a reservation, it's important to track utilization</a:t>
            </a:r>
          </a:p>
        </p:txBody>
      </p:sp>
      <p:pic>
        <p:nvPicPr>
          <p:cNvPr id="6" name="Picture 5">
            <a:extLst>
              <a:ext uri="{FF2B5EF4-FFF2-40B4-BE49-F238E27FC236}">
                <a16:creationId xmlns:a16="http://schemas.microsoft.com/office/drawing/2014/main" id="{AB7B5C04-375F-43B1-BFEB-ECFAB0EF5639}"/>
              </a:ext>
            </a:extLst>
          </p:cNvPr>
          <p:cNvPicPr>
            <a:picLocks noChangeAspect="1"/>
          </p:cNvPicPr>
          <p:nvPr/>
        </p:nvPicPr>
        <p:blipFill>
          <a:blip r:embed="rId3"/>
          <a:stretch>
            <a:fillRect/>
          </a:stretch>
        </p:blipFill>
        <p:spPr>
          <a:xfrm>
            <a:off x="3297277" y="3345517"/>
            <a:ext cx="8664708" cy="3187720"/>
          </a:xfrm>
          <a:prstGeom prst="rect">
            <a:avLst/>
          </a:prstGeom>
        </p:spPr>
      </p:pic>
      <p:pic>
        <p:nvPicPr>
          <p:cNvPr id="9" name="Picture 8">
            <a:extLst>
              <a:ext uri="{FF2B5EF4-FFF2-40B4-BE49-F238E27FC236}">
                <a16:creationId xmlns:a16="http://schemas.microsoft.com/office/drawing/2014/main" id="{FD2BDB74-D025-4DB1-8833-7FED19393545}"/>
              </a:ext>
            </a:extLst>
          </p:cNvPr>
          <p:cNvPicPr>
            <a:picLocks noChangeAspect="1"/>
          </p:cNvPicPr>
          <p:nvPr/>
        </p:nvPicPr>
        <p:blipFill>
          <a:blip r:embed="rId4"/>
          <a:stretch>
            <a:fillRect/>
          </a:stretch>
        </p:blipFill>
        <p:spPr>
          <a:xfrm>
            <a:off x="7056923" y="1028655"/>
            <a:ext cx="1951592" cy="1830201"/>
          </a:xfrm>
          <a:prstGeom prst="rect">
            <a:avLst/>
          </a:prstGeom>
        </p:spPr>
      </p:pic>
      <p:cxnSp>
        <p:nvCxnSpPr>
          <p:cNvPr id="13" name="Straight Connector 12">
            <a:extLst>
              <a:ext uri="{FF2B5EF4-FFF2-40B4-BE49-F238E27FC236}">
                <a16:creationId xmlns:a16="http://schemas.microsoft.com/office/drawing/2014/main" id="{476D5406-B8B4-48F0-87A8-F864F21211E2}"/>
              </a:ext>
            </a:extLst>
          </p:cNvPr>
          <p:cNvCxnSpPr>
            <a:cxnSpLocks/>
          </p:cNvCxnSpPr>
          <p:nvPr/>
        </p:nvCxnSpPr>
        <p:spPr>
          <a:xfrm>
            <a:off x="4706754" y="1719431"/>
            <a:ext cx="2627697" cy="629905"/>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7379951-C8D1-444B-90E1-EF0FB9BC5FCB}"/>
              </a:ext>
            </a:extLst>
          </p:cNvPr>
          <p:cNvCxnSpPr>
            <a:cxnSpLocks/>
          </p:cNvCxnSpPr>
          <p:nvPr/>
        </p:nvCxnSpPr>
        <p:spPr>
          <a:xfrm flipH="1">
            <a:off x="4831883" y="2618072"/>
            <a:ext cx="2502568" cy="48126"/>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49086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25366" y="355330"/>
            <a:ext cx="11341268" cy="680196"/>
          </a:xfrm>
        </p:spPr>
        <p:txBody>
          <a:bodyPr/>
          <a:lstStyle/>
          <a:p>
            <a:r>
              <a:rPr lang="en-US" dirty="0">
                <a:latin typeface="+mn-lt"/>
              </a:rPr>
              <a:t>View Costs for a Specific Tag</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1956" y="1249978"/>
            <a:ext cx="10583672" cy="1945917"/>
          </a:xfrm>
        </p:spPr>
        <p:txBody>
          <a:bodyPr/>
          <a:lstStyle/>
          <a:p>
            <a:r>
              <a:rPr lang="en-US" sz="2200" dirty="0">
                <a:latin typeface="Segoe UI Light" panose="020B0502040204020203" pitchFamily="34" charset="0"/>
                <a:cs typeface="Segoe UI Light" panose="020B0502040204020203" pitchFamily="34" charset="0"/>
              </a:rPr>
              <a:t>Support for tags applies to usage reported after is tag was applied to the resource </a:t>
            </a:r>
          </a:p>
          <a:p>
            <a:pPr marL="504217" indent="-504217">
              <a:buFont typeface="+mj-lt"/>
              <a:buAutoNum type="arabicPeriod"/>
            </a:pPr>
            <a:r>
              <a:rPr lang="en-US" sz="2200" dirty="0">
                <a:latin typeface="Segoe UI Light" panose="020B0502040204020203" pitchFamily="34" charset="0"/>
                <a:cs typeface="Segoe UI Light" panose="020B0502040204020203" pitchFamily="34" charset="0"/>
              </a:rPr>
              <a:t>Cost Management + Billing &gt; Cost Management &gt; Cost analysis</a:t>
            </a:r>
          </a:p>
          <a:p>
            <a:pPr marL="504217" indent="-504217">
              <a:buFont typeface="+mj-lt"/>
              <a:buAutoNum type="arabicPeriod"/>
            </a:pPr>
            <a:r>
              <a:rPr lang="en-US" sz="2200" dirty="0">
                <a:latin typeface="Segoe UI Light" panose="020B0502040204020203" pitchFamily="34" charset="0"/>
                <a:cs typeface="Segoe UI Light" panose="020B0502040204020203" pitchFamily="34" charset="0"/>
              </a:rPr>
              <a:t>Select Group by for the tag</a:t>
            </a:r>
          </a:p>
          <a:p>
            <a:endParaRPr lang="en-US" sz="2745"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0EBBA14E-D005-4CB0-9BE3-1B532FADE469}"/>
              </a:ext>
            </a:extLst>
          </p:cNvPr>
          <p:cNvPicPr>
            <a:picLocks noChangeAspect="1"/>
          </p:cNvPicPr>
          <p:nvPr/>
        </p:nvPicPr>
        <p:blipFill>
          <a:blip r:embed="rId3"/>
          <a:stretch>
            <a:fillRect/>
          </a:stretch>
        </p:blipFill>
        <p:spPr>
          <a:xfrm>
            <a:off x="966300" y="3041891"/>
            <a:ext cx="8697749" cy="3460779"/>
          </a:xfrm>
          <a:prstGeom prst="rect">
            <a:avLst/>
          </a:prstGeom>
        </p:spPr>
      </p:pic>
    </p:spTree>
    <p:extLst>
      <p:ext uri="{BB962C8B-B14F-4D97-AF65-F5344CB8AC3E}">
        <p14:creationId xmlns:p14="http://schemas.microsoft.com/office/powerpoint/2010/main" val="16311204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25366" y="454932"/>
            <a:ext cx="11341268" cy="680196"/>
          </a:xfrm>
        </p:spPr>
        <p:txBody>
          <a:bodyPr/>
          <a:lstStyle/>
          <a:p>
            <a:r>
              <a:rPr lang="en-US" dirty="0">
                <a:latin typeface="+mn-lt"/>
              </a:rPr>
              <a:t>Download Usage Details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98398" y="1061003"/>
            <a:ext cx="9464578" cy="974626"/>
          </a:xfrm>
        </p:spPr>
        <p:txBody>
          <a:bodyPr/>
          <a:lstStyle/>
          <a:p>
            <a:pPr>
              <a:spcAft>
                <a:spcPts val="1176"/>
              </a:spcAft>
            </a:pPr>
            <a:r>
              <a:rPr lang="en-US" sz="2200" b="1" dirty="0">
                <a:latin typeface="Segoe UI Light" panose="020B0502040204020203" pitchFamily="34" charset="0"/>
                <a:cs typeface="Segoe UI Light" panose="020B0502040204020203" pitchFamily="34" charset="0"/>
              </a:rPr>
              <a:t>Cost Management + Billing &gt; Billing &gt; Usage + charges</a:t>
            </a:r>
            <a:endParaRPr lang="en-US" sz="2200" dirty="0">
              <a:latin typeface="Segoe UI Light" panose="020B0502040204020203" pitchFamily="34" charset="0"/>
              <a:cs typeface="Segoe UI Light" panose="020B0502040204020203" pitchFamily="34" charset="0"/>
            </a:endParaRPr>
          </a:p>
          <a:p>
            <a:r>
              <a:rPr lang="en-US" sz="2200" b="1" dirty="0">
                <a:latin typeface="Segoe UI Light" panose="020B0502040204020203" pitchFamily="34" charset="0"/>
                <a:cs typeface="Segoe UI Light" panose="020B0502040204020203" pitchFamily="34" charset="0"/>
              </a:rPr>
              <a:t>Select the line item to download from and click the download symbol</a:t>
            </a:r>
            <a:endParaRPr lang="en-US" sz="22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6738603-8FAC-4518-9A46-D9B9CA856BCC}"/>
              </a:ext>
            </a:extLst>
          </p:cNvPr>
          <p:cNvPicPr>
            <a:picLocks noChangeAspect="1"/>
          </p:cNvPicPr>
          <p:nvPr/>
        </p:nvPicPr>
        <p:blipFill>
          <a:blip r:embed="rId3"/>
          <a:stretch>
            <a:fillRect/>
          </a:stretch>
        </p:blipFill>
        <p:spPr>
          <a:xfrm>
            <a:off x="510083" y="2393426"/>
            <a:ext cx="8472549" cy="4289973"/>
          </a:xfrm>
          <a:prstGeom prst="rect">
            <a:avLst/>
          </a:prstGeom>
        </p:spPr>
      </p:pic>
    </p:spTree>
    <p:extLst>
      <p:ext uri="{BB962C8B-B14F-4D97-AF65-F5344CB8AC3E}">
        <p14:creationId xmlns:p14="http://schemas.microsoft.com/office/powerpoint/2010/main" val="7057022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55995" y="466265"/>
            <a:ext cx="11306469" cy="403137"/>
          </a:xfrm>
        </p:spPr>
        <p:txBody>
          <a:bodyPr/>
          <a:lstStyle/>
          <a:p>
            <a:r>
              <a:rPr lang="en-US" sz="3200" dirty="0">
                <a:latin typeface="+mn-lt"/>
              </a:rPr>
              <a:t>View Monthly EA Cost Breakdown</a:t>
            </a:r>
          </a:p>
        </p:txBody>
      </p:sp>
      <p:sp>
        <p:nvSpPr>
          <p:cNvPr id="6" name="Text Placeholder 5"/>
          <p:cNvSpPr>
            <a:spLocks noGrp="1"/>
          </p:cNvSpPr>
          <p:nvPr>
            <p:ph type="body" sz="quarter" idx="11"/>
          </p:nvPr>
        </p:nvSpPr>
        <p:spPr>
          <a:xfrm>
            <a:off x="497891" y="1369190"/>
            <a:ext cx="3001074" cy="1769715"/>
          </a:xfrm>
        </p:spPr>
        <p:txBody>
          <a:bodyPr/>
          <a:lstStyle/>
          <a:p>
            <a:pPr>
              <a:spcAft>
                <a:spcPts val="588"/>
              </a:spcAft>
            </a:pPr>
            <a:r>
              <a:rPr lang="en-US" sz="1800" dirty="0">
                <a:solidFill>
                  <a:srgbClr val="0877D3"/>
                </a:solidFill>
                <a:latin typeface="Segoe UI Light" panose="020B0502040204020203" pitchFamily="34" charset="0"/>
                <a:cs typeface="Segoe UI Light" panose="020B0502040204020203" pitchFamily="34" charset="0"/>
              </a:rPr>
              <a:t>View Monthly EA Cost Breakdown</a:t>
            </a:r>
          </a:p>
          <a:p>
            <a:pPr marL="457200" indent="-457200">
              <a:spcAft>
                <a:spcPts val="588"/>
              </a:spcAft>
              <a:buFont typeface="+mj-lt"/>
              <a:buAutoNum type="arabicPeriod"/>
            </a:pPr>
            <a:r>
              <a:rPr lang="en-US" sz="1800" b="0" dirty="0">
                <a:solidFill>
                  <a:schemeClr val="tx1">
                    <a:lumMod val="75000"/>
                    <a:lumOff val="25000"/>
                  </a:schemeClr>
                </a:solidFill>
                <a:latin typeface="Segoe UI Light" panose="020B0502040204020203" pitchFamily="34" charset="0"/>
                <a:cs typeface="Segoe UI Light" panose="020B0502040204020203" pitchFamily="34" charset="0"/>
              </a:rPr>
              <a:t>Navigate to </a:t>
            </a:r>
            <a:r>
              <a:rPr lang="en-US" sz="1800" dirty="0">
                <a:solidFill>
                  <a:schemeClr val="tx1">
                    <a:lumMod val="75000"/>
                    <a:lumOff val="25000"/>
                  </a:schemeClr>
                </a:solidFill>
                <a:latin typeface="Segoe UI Light" panose="020B0502040204020203" pitchFamily="34" charset="0"/>
                <a:cs typeface="Segoe UI Light" panose="020B0502040204020203" pitchFamily="34" charset="0"/>
              </a:rPr>
              <a:t>Cost Management + Billing &gt; Overview</a:t>
            </a:r>
          </a:p>
          <a:p>
            <a:pPr marL="457200" indent="-457200">
              <a:spcAft>
                <a:spcPts val="588"/>
              </a:spcAft>
              <a:buFont typeface="+mj-lt"/>
              <a:buAutoNum type="arabicPeriod"/>
            </a:pPr>
            <a:r>
              <a:rPr lang="en-US" sz="1800" b="0" dirty="0">
                <a:solidFill>
                  <a:schemeClr val="tx1">
                    <a:lumMod val="75000"/>
                    <a:lumOff val="25000"/>
                  </a:schemeClr>
                </a:solidFill>
                <a:latin typeface="Segoe UI Light" panose="020B0502040204020203" pitchFamily="34" charset="0"/>
                <a:cs typeface="Segoe UI Light" panose="020B0502040204020203" pitchFamily="34" charset="0"/>
              </a:rPr>
              <a:t>Click </a:t>
            </a:r>
            <a:r>
              <a:rPr lang="en-US" sz="1800" dirty="0">
                <a:solidFill>
                  <a:schemeClr val="tx1">
                    <a:lumMod val="75000"/>
                    <a:lumOff val="25000"/>
                  </a:schemeClr>
                </a:solidFill>
                <a:latin typeface="Segoe UI Light" panose="020B0502040204020203" pitchFamily="34" charset="0"/>
                <a:cs typeface="Segoe UI Light" panose="020B0502040204020203" pitchFamily="34" charset="0"/>
              </a:rPr>
              <a:t>Breakdown</a:t>
            </a:r>
          </a:p>
        </p:txBody>
      </p:sp>
      <p:sp>
        <p:nvSpPr>
          <p:cNvPr id="2" name="Text Placeholder 1"/>
          <p:cNvSpPr>
            <a:spLocks noGrp="1"/>
          </p:cNvSpPr>
          <p:nvPr>
            <p:ph type="body" sz="quarter" idx="15"/>
          </p:nvPr>
        </p:nvSpPr>
        <p:spPr>
          <a:xfrm>
            <a:off x="4051926" y="1374003"/>
            <a:ext cx="3506446" cy="2000548"/>
          </a:xfrm>
        </p:spPr>
        <p:txBody>
          <a:bodyPr/>
          <a:lstStyle/>
          <a:p>
            <a:pPr>
              <a:spcAft>
                <a:spcPts val="588"/>
              </a:spcAft>
            </a:pPr>
            <a:r>
              <a:rPr lang="en-US" sz="1800" dirty="0">
                <a:solidFill>
                  <a:srgbClr val="0877D3"/>
                </a:solidFill>
                <a:latin typeface="Segoe UI Light" panose="020B0502040204020203" pitchFamily="34" charset="0"/>
                <a:cs typeface="Segoe UI Light" panose="020B0502040204020203" pitchFamily="34" charset="0"/>
              </a:rPr>
              <a:t>View Enrollment Monthly Cost by Term</a:t>
            </a:r>
          </a:p>
          <a:p>
            <a:pPr marL="336145" indent="-336145">
              <a:spcAft>
                <a:spcPts val="588"/>
              </a:spcAft>
              <a:buFont typeface="+mj-lt"/>
              <a:buAutoNum type="arabicPeriod"/>
            </a:pPr>
            <a:r>
              <a:rPr lang="en-US" sz="1800" b="0" dirty="0">
                <a:solidFill>
                  <a:schemeClr val="tx1">
                    <a:lumMod val="75000"/>
                    <a:lumOff val="25000"/>
                  </a:schemeClr>
                </a:solidFill>
                <a:latin typeface="Segoe UI Light" panose="020B0502040204020203" pitchFamily="34" charset="0"/>
                <a:cs typeface="Segoe UI Light" panose="020B0502040204020203" pitchFamily="34" charset="0"/>
              </a:rPr>
              <a:t>Navigate to </a:t>
            </a:r>
            <a:r>
              <a:rPr lang="en-US" sz="1800" dirty="0">
                <a:solidFill>
                  <a:schemeClr val="tx1">
                    <a:lumMod val="75000"/>
                    <a:lumOff val="25000"/>
                  </a:schemeClr>
                </a:solidFill>
                <a:latin typeface="Segoe UI Light" panose="020B0502040204020203" pitchFamily="34" charset="0"/>
                <a:cs typeface="Segoe UI Light" panose="020B0502040204020203" pitchFamily="34" charset="0"/>
              </a:rPr>
              <a:t>Cost Management + Billing &gt; Cost Management &gt; Cost</a:t>
            </a:r>
          </a:p>
          <a:p>
            <a:pPr marL="336145" indent="-336145">
              <a:spcAft>
                <a:spcPts val="588"/>
              </a:spcAft>
              <a:buFont typeface="+mj-lt"/>
              <a:buAutoNum type="arabicPeriod"/>
            </a:pPr>
            <a:r>
              <a:rPr lang="en-US" sz="1800" b="0" dirty="0">
                <a:solidFill>
                  <a:schemeClr val="tx1">
                    <a:lumMod val="75000"/>
                    <a:lumOff val="25000"/>
                  </a:schemeClr>
                </a:solidFill>
                <a:latin typeface="Segoe UI Light" panose="020B0502040204020203" pitchFamily="34" charset="0"/>
                <a:cs typeface="Segoe UI Light" panose="020B0502040204020203" pitchFamily="34" charset="0"/>
              </a:rPr>
              <a:t>Select your enrollment and set the enrollment term</a:t>
            </a:r>
          </a:p>
        </p:txBody>
      </p:sp>
      <p:sp>
        <p:nvSpPr>
          <p:cNvPr id="3" name="Text Placeholder 2"/>
          <p:cNvSpPr>
            <a:spLocks noGrp="1"/>
          </p:cNvSpPr>
          <p:nvPr>
            <p:ph type="body" sz="quarter" idx="17"/>
          </p:nvPr>
        </p:nvSpPr>
        <p:spPr>
          <a:xfrm>
            <a:off x="8256018" y="1340312"/>
            <a:ext cx="3506446" cy="2231380"/>
          </a:xfrm>
        </p:spPr>
        <p:txBody>
          <a:bodyPr/>
          <a:lstStyle/>
          <a:p>
            <a:pPr>
              <a:spcAft>
                <a:spcPts val="588"/>
              </a:spcAft>
            </a:pPr>
            <a:r>
              <a:rPr lang="en-US" sz="1800" dirty="0">
                <a:solidFill>
                  <a:srgbClr val="0877D3"/>
                </a:solidFill>
                <a:latin typeface="Segoe UI Light" panose="020B0502040204020203" pitchFamily="34" charset="0"/>
                <a:cs typeface="Segoe UI Light" panose="020B0502040204020203" pitchFamily="34" charset="0"/>
              </a:rPr>
              <a:t>View EA Enrollment Accumulated Costs</a:t>
            </a:r>
          </a:p>
          <a:p>
            <a:pPr marL="336145" indent="-336145">
              <a:spcAft>
                <a:spcPts val="588"/>
              </a:spcAft>
              <a:buFont typeface="+mj-lt"/>
              <a:buAutoNum type="arabicPeriod"/>
            </a:pPr>
            <a:r>
              <a:rPr lang="en-US" sz="1800" b="0" dirty="0">
                <a:solidFill>
                  <a:schemeClr val="tx1">
                    <a:lumMod val="75000"/>
                    <a:lumOff val="25000"/>
                  </a:schemeClr>
                </a:solidFill>
                <a:latin typeface="Segoe UI Light" panose="020B0502040204020203" pitchFamily="34" charset="0"/>
                <a:cs typeface="Segoe UI Light" panose="020B0502040204020203" pitchFamily="34" charset="0"/>
              </a:rPr>
              <a:t>Navigate to </a:t>
            </a:r>
            <a:r>
              <a:rPr lang="en-US" sz="1800" dirty="0">
                <a:solidFill>
                  <a:schemeClr val="tx1">
                    <a:lumMod val="75000"/>
                    <a:lumOff val="25000"/>
                  </a:schemeClr>
                </a:solidFill>
                <a:latin typeface="Segoe UI Light" panose="020B0502040204020203" pitchFamily="34" charset="0"/>
                <a:cs typeface="Segoe UI Light" panose="020B0502040204020203" pitchFamily="34" charset="0"/>
              </a:rPr>
              <a:t>Cost Management + Billing &gt; Cost Management &gt; Cost analysis</a:t>
            </a:r>
          </a:p>
          <a:p>
            <a:pPr marL="336145" indent="-336145">
              <a:spcAft>
                <a:spcPts val="588"/>
              </a:spcAft>
              <a:buFont typeface="+mj-lt"/>
              <a:buAutoNum type="arabicPeriod"/>
            </a:pPr>
            <a:r>
              <a:rPr lang="en-US" sz="1800" b="0" dirty="0">
                <a:solidFill>
                  <a:schemeClr val="tx1">
                    <a:lumMod val="75000"/>
                    <a:lumOff val="25000"/>
                  </a:schemeClr>
                </a:solidFill>
                <a:latin typeface="Segoe UI Light" panose="020B0502040204020203" pitchFamily="34" charset="0"/>
                <a:cs typeface="Segoe UI Light" panose="020B0502040204020203" pitchFamily="34" charset="0"/>
              </a:rPr>
              <a:t>Select the enrollment and then view the current accumulated costs</a:t>
            </a:r>
          </a:p>
        </p:txBody>
      </p:sp>
      <p:pic>
        <p:nvPicPr>
          <p:cNvPr id="8" name="Picture 7">
            <a:extLst>
              <a:ext uri="{FF2B5EF4-FFF2-40B4-BE49-F238E27FC236}">
                <a16:creationId xmlns:a16="http://schemas.microsoft.com/office/drawing/2014/main" id="{E9BF445B-DFD8-47BF-A6FA-3B87FC6F739E}"/>
              </a:ext>
            </a:extLst>
          </p:cNvPr>
          <p:cNvPicPr>
            <a:picLocks noChangeAspect="1"/>
          </p:cNvPicPr>
          <p:nvPr/>
        </p:nvPicPr>
        <p:blipFill>
          <a:blip r:embed="rId3"/>
          <a:stretch>
            <a:fillRect/>
          </a:stretch>
        </p:blipFill>
        <p:spPr>
          <a:xfrm>
            <a:off x="8256018" y="3712535"/>
            <a:ext cx="3322385" cy="2409799"/>
          </a:xfrm>
          <a:prstGeom prst="rect">
            <a:avLst/>
          </a:prstGeom>
        </p:spPr>
      </p:pic>
      <p:pic>
        <p:nvPicPr>
          <p:cNvPr id="10" name="Picture 9">
            <a:extLst>
              <a:ext uri="{FF2B5EF4-FFF2-40B4-BE49-F238E27FC236}">
                <a16:creationId xmlns:a16="http://schemas.microsoft.com/office/drawing/2014/main" id="{23565F04-3195-48B6-BF12-71772A9D6A07}"/>
              </a:ext>
            </a:extLst>
          </p:cNvPr>
          <p:cNvPicPr>
            <a:picLocks noChangeAspect="1"/>
          </p:cNvPicPr>
          <p:nvPr/>
        </p:nvPicPr>
        <p:blipFill>
          <a:blip r:embed="rId4"/>
          <a:stretch>
            <a:fillRect/>
          </a:stretch>
        </p:blipFill>
        <p:spPr>
          <a:xfrm>
            <a:off x="4051926" y="3712535"/>
            <a:ext cx="3624674" cy="1706096"/>
          </a:xfrm>
          <a:prstGeom prst="rect">
            <a:avLst/>
          </a:prstGeom>
        </p:spPr>
      </p:pic>
      <p:pic>
        <p:nvPicPr>
          <p:cNvPr id="12" name="Picture 11">
            <a:extLst>
              <a:ext uri="{FF2B5EF4-FFF2-40B4-BE49-F238E27FC236}">
                <a16:creationId xmlns:a16="http://schemas.microsoft.com/office/drawing/2014/main" id="{89214ACB-1095-4B74-8F0C-7BE1DAFD257E}"/>
              </a:ext>
            </a:extLst>
          </p:cNvPr>
          <p:cNvPicPr>
            <a:picLocks noChangeAspect="1"/>
          </p:cNvPicPr>
          <p:nvPr/>
        </p:nvPicPr>
        <p:blipFill>
          <a:blip r:embed="rId5"/>
          <a:stretch>
            <a:fillRect/>
          </a:stretch>
        </p:blipFill>
        <p:spPr>
          <a:xfrm>
            <a:off x="455995" y="3610207"/>
            <a:ext cx="3084867" cy="1833744"/>
          </a:xfrm>
          <a:prstGeom prst="rect">
            <a:avLst/>
          </a:prstGeom>
        </p:spPr>
      </p:pic>
    </p:spTree>
    <p:extLst>
      <p:ext uri="{BB962C8B-B14F-4D97-AF65-F5344CB8AC3E}">
        <p14:creationId xmlns:p14="http://schemas.microsoft.com/office/powerpoint/2010/main" val="57637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724572" y="3209073"/>
            <a:ext cx="9723652" cy="906884"/>
          </a:xfrm>
        </p:spPr>
        <p:txBody>
          <a:bodyPr/>
          <a:lstStyle/>
          <a:p>
            <a:r>
              <a:rPr lang="en-US" sz="3600" dirty="0">
                <a:latin typeface="+mn-lt"/>
              </a:rPr>
              <a:t>Cost Optimization Checklists</a:t>
            </a:r>
          </a:p>
        </p:txBody>
      </p:sp>
      <p:grpSp>
        <p:nvGrpSpPr>
          <p:cNvPr id="4" name="Group 3" descr="Icon of bar charts with a dollar sign">
            <a:extLst>
              <a:ext uri="{FF2B5EF4-FFF2-40B4-BE49-F238E27FC236}">
                <a16:creationId xmlns:a16="http://schemas.microsoft.com/office/drawing/2014/main" id="{0922D739-9FA8-4E64-92F9-CBB1E0E47F42}"/>
              </a:ext>
            </a:extLst>
          </p:cNvPr>
          <p:cNvGrpSpPr/>
          <p:nvPr/>
        </p:nvGrpSpPr>
        <p:grpSpPr>
          <a:xfrm>
            <a:off x="10448224" y="5308332"/>
            <a:ext cx="1155915" cy="1096968"/>
            <a:chOff x="1867543" y="1825878"/>
            <a:chExt cx="780288" cy="781812"/>
          </a:xfrm>
        </p:grpSpPr>
        <p:pic>
          <p:nvPicPr>
            <p:cNvPr id="6" name="Picture 5">
              <a:extLst>
                <a:ext uri="{FF2B5EF4-FFF2-40B4-BE49-F238E27FC236}">
                  <a16:creationId xmlns:a16="http://schemas.microsoft.com/office/drawing/2014/main" id="{D2E736A3-2266-42E5-9EDF-9741BD11B048}"/>
                </a:ext>
              </a:extLst>
            </p:cNvPr>
            <p:cNvPicPr>
              <a:picLocks noChangeAspect="1"/>
            </p:cNvPicPr>
            <p:nvPr/>
          </p:nvPicPr>
          <p:blipFill>
            <a:blip r:embed="rId3"/>
            <a:stretch>
              <a:fillRect/>
            </a:stretch>
          </p:blipFill>
          <p:spPr>
            <a:xfrm>
              <a:off x="1867543" y="1825878"/>
              <a:ext cx="780288" cy="781812"/>
            </a:xfrm>
            <a:prstGeom prst="rect">
              <a:avLst/>
            </a:prstGeom>
          </p:spPr>
        </p:pic>
        <p:pic>
          <p:nvPicPr>
            <p:cNvPr id="7" name="Picture 6" descr="Icon of bar charts with a dollar sign">
              <a:extLst>
                <a:ext uri="{FF2B5EF4-FFF2-40B4-BE49-F238E27FC236}">
                  <a16:creationId xmlns:a16="http://schemas.microsoft.com/office/drawing/2014/main" id="{FE7B5DA7-B3DC-44DB-8F52-8F490CD1FDC0}"/>
                </a:ext>
              </a:extLst>
            </p:cNvPr>
            <p:cNvPicPr>
              <a:picLocks noChangeAspect="1"/>
            </p:cNvPicPr>
            <p:nvPr/>
          </p:nvPicPr>
          <p:blipFill>
            <a:blip r:embed="rId4"/>
            <a:stretch>
              <a:fillRect/>
            </a:stretch>
          </p:blipFill>
          <p:spPr>
            <a:xfrm>
              <a:off x="2097781" y="2033904"/>
              <a:ext cx="319813" cy="365760"/>
            </a:xfrm>
            <a:prstGeom prst="rect">
              <a:avLst/>
            </a:prstGeom>
          </p:spPr>
        </p:pic>
      </p:grpSp>
    </p:spTree>
    <p:extLst>
      <p:ext uri="{BB962C8B-B14F-4D97-AF65-F5344CB8AC3E}">
        <p14:creationId xmlns:p14="http://schemas.microsoft.com/office/powerpoint/2010/main" val="73423822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28777" y="575662"/>
            <a:ext cx="11306469" cy="403079"/>
          </a:xfrm>
        </p:spPr>
        <p:txBody>
          <a:bodyPr/>
          <a:lstStyle/>
          <a:p>
            <a:r>
              <a:rPr lang="en-US" dirty="0">
                <a:latin typeface="+mn-lt"/>
              </a:rPr>
              <a:t>Checklist - Design for Cost</a:t>
            </a:r>
          </a:p>
        </p:txBody>
      </p:sp>
      <p:sp>
        <p:nvSpPr>
          <p:cNvPr id="4" name="TextBox 3">
            <a:extLst>
              <a:ext uri="{FF2B5EF4-FFF2-40B4-BE49-F238E27FC236}">
                <a16:creationId xmlns:a16="http://schemas.microsoft.com/office/drawing/2014/main" id="{A3D2EC10-DB78-43F2-8E27-947D05506E45}"/>
              </a:ext>
            </a:extLst>
          </p:cNvPr>
          <p:cNvSpPr txBox="1"/>
          <p:nvPr/>
        </p:nvSpPr>
        <p:spPr>
          <a:xfrm>
            <a:off x="679761" y="1613679"/>
            <a:ext cx="5025338" cy="3358740"/>
          </a:xfrm>
          <a:prstGeom prst="rect">
            <a:avLst/>
          </a:prstGeom>
          <a:noFill/>
        </p:spPr>
        <p:txBody>
          <a:bodyPr wrap="square">
            <a:spAutoFit/>
          </a:bodyPr>
          <a:lstStyle/>
          <a:p>
            <a:pPr>
              <a:spcAft>
                <a:spcPts val="1800"/>
              </a:spcAft>
            </a:pPr>
            <a:r>
              <a:rPr lang="en-US" sz="1961" b="1" dirty="0">
                <a:latin typeface="Segoe UI Light" panose="020B0502040204020203" pitchFamily="34" charset="0"/>
                <a:cs typeface="Segoe UI Light" panose="020B0502040204020203" pitchFamily="34" charset="0"/>
              </a:rPr>
              <a:t>Cost model</a:t>
            </a:r>
          </a:p>
          <a:p>
            <a:pPr marL="280121" indent="-280121">
              <a:spcAft>
                <a:spcPts val="1800"/>
              </a:spcAft>
              <a:buFont typeface="Wingdings" panose="05000000000000000000" pitchFamily="2" charset="2"/>
              <a:buChar char="ü"/>
            </a:pPr>
            <a:r>
              <a:rPr lang="en-US" sz="1961" dirty="0">
                <a:latin typeface="Segoe UI Light" panose="020B0502040204020203" pitchFamily="34" charset="0"/>
                <a:cs typeface="Segoe UI Light" panose="020B0502040204020203" pitchFamily="34" charset="0"/>
              </a:rPr>
              <a:t>Capture clear requirements. </a:t>
            </a:r>
          </a:p>
          <a:p>
            <a:pPr marL="280121" indent="-280121">
              <a:spcAft>
                <a:spcPts val="1800"/>
              </a:spcAft>
              <a:buFont typeface="Wingdings" panose="05000000000000000000" pitchFamily="2" charset="2"/>
              <a:buChar char="ü"/>
            </a:pPr>
            <a:r>
              <a:rPr lang="en-US" sz="1961" dirty="0">
                <a:latin typeface="Segoe UI Light" panose="020B0502040204020203" pitchFamily="34" charset="0"/>
                <a:cs typeface="Segoe UI Light" panose="020B0502040204020203" pitchFamily="34" charset="0"/>
              </a:rPr>
              <a:t>Estimate the initial cost. </a:t>
            </a:r>
          </a:p>
          <a:p>
            <a:pPr marL="280121" indent="-280121">
              <a:spcAft>
                <a:spcPts val="1800"/>
              </a:spcAft>
              <a:buFont typeface="Wingdings" panose="05000000000000000000" pitchFamily="2" charset="2"/>
              <a:buChar char="ü"/>
            </a:pPr>
            <a:r>
              <a:rPr lang="en-US" sz="1961" dirty="0">
                <a:latin typeface="Segoe UI Light" panose="020B0502040204020203" pitchFamily="34" charset="0"/>
                <a:cs typeface="Segoe UI Light" panose="020B0502040204020203" pitchFamily="34" charset="0"/>
              </a:rPr>
              <a:t>Define policies for the cost constraints defined by the organization.  </a:t>
            </a:r>
          </a:p>
          <a:p>
            <a:pPr marL="280121" indent="-280121">
              <a:spcAft>
                <a:spcPts val="1800"/>
              </a:spcAft>
              <a:buFont typeface="Wingdings" panose="05000000000000000000" pitchFamily="2" charset="2"/>
              <a:buChar char="ü"/>
            </a:pPr>
            <a:r>
              <a:rPr lang="en-US" sz="1961" dirty="0">
                <a:latin typeface="Segoe UI Light" panose="020B0502040204020203" pitchFamily="34" charset="0"/>
                <a:cs typeface="Segoe UI Light" panose="020B0502040204020203" pitchFamily="34" charset="0"/>
              </a:rPr>
              <a:t>Identify shared assets. </a:t>
            </a:r>
          </a:p>
          <a:p>
            <a:pPr marL="280121" indent="-280121">
              <a:spcAft>
                <a:spcPts val="1800"/>
              </a:spcAft>
              <a:buFont typeface="Wingdings" panose="05000000000000000000" pitchFamily="2" charset="2"/>
              <a:buChar char="ü"/>
            </a:pPr>
            <a:r>
              <a:rPr lang="en-US" sz="1961" dirty="0">
                <a:latin typeface="Segoe UI Light" panose="020B0502040204020203" pitchFamily="34" charset="0"/>
                <a:cs typeface="Segoe UI Light" panose="020B0502040204020203" pitchFamily="34" charset="0"/>
              </a:rPr>
              <a:t>Plan a governance strategy</a:t>
            </a:r>
          </a:p>
        </p:txBody>
      </p:sp>
      <p:sp>
        <p:nvSpPr>
          <p:cNvPr id="5" name="TextBox 4">
            <a:extLst>
              <a:ext uri="{FF2B5EF4-FFF2-40B4-BE49-F238E27FC236}">
                <a16:creationId xmlns:a16="http://schemas.microsoft.com/office/drawing/2014/main" id="{86BE2AC5-3986-4BEA-AB36-F3FD4FACFFF7}"/>
              </a:ext>
            </a:extLst>
          </p:cNvPr>
          <p:cNvSpPr txBox="1"/>
          <p:nvPr/>
        </p:nvSpPr>
        <p:spPr>
          <a:xfrm>
            <a:off x="6096000" y="1613679"/>
            <a:ext cx="5025338" cy="4390118"/>
          </a:xfrm>
          <a:prstGeom prst="rect">
            <a:avLst/>
          </a:prstGeom>
          <a:noFill/>
        </p:spPr>
        <p:txBody>
          <a:bodyPr wrap="square">
            <a:spAutoFit/>
          </a:bodyPr>
          <a:lstStyle/>
          <a:p>
            <a:pPr>
              <a:spcAft>
                <a:spcPts val="1765"/>
              </a:spcAft>
            </a:pPr>
            <a:r>
              <a:rPr lang="en-US" sz="1961" b="1" dirty="0">
                <a:latin typeface="Segoe UI Light" panose="020B0502040204020203" pitchFamily="34" charset="0"/>
                <a:cs typeface="Segoe UI Light" panose="020B0502040204020203" pitchFamily="34" charset="0"/>
              </a:rPr>
              <a:t>Architecture</a:t>
            </a:r>
          </a:p>
          <a:p>
            <a:pPr marL="280121" indent="-280121">
              <a:spcAft>
                <a:spcPts val="1176"/>
              </a:spcAft>
              <a:buFont typeface="Wingdings" panose="05000000000000000000" pitchFamily="2" charset="2"/>
              <a:buChar char="ü"/>
            </a:pPr>
            <a:r>
              <a:rPr lang="en-US" sz="1961" dirty="0">
                <a:latin typeface="Segoe UI Light" panose="020B0502040204020203" pitchFamily="34" charset="0"/>
                <a:cs typeface="Segoe UI Light" panose="020B0502040204020203" pitchFamily="34" charset="0"/>
              </a:rPr>
              <a:t>Check the cost of resources in various Azure geographic regions. </a:t>
            </a:r>
          </a:p>
          <a:p>
            <a:pPr marL="280121" indent="-280121">
              <a:spcAft>
                <a:spcPts val="1176"/>
              </a:spcAft>
              <a:buFont typeface="Wingdings" panose="05000000000000000000" pitchFamily="2" charset="2"/>
              <a:buChar char="ü"/>
            </a:pPr>
            <a:r>
              <a:rPr lang="en-US" sz="1961" dirty="0">
                <a:latin typeface="Segoe UI Light" panose="020B0502040204020203" pitchFamily="34" charset="0"/>
                <a:cs typeface="Segoe UI Light" panose="020B0502040204020203" pitchFamily="34" charset="0"/>
              </a:rPr>
              <a:t>Choose a subscription that is appropriate for the workload. </a:t>
            </a:r>
          </a:p>
          <a:p>
            <a:pPr marL="280121" indent="-280121">
              <a:spcAft>
                <a:spcPts val="1176"/>
              </a:spcAft>
              <a:buFont typeface="Wingdings" panose="05000000000000000000" pitchFamily="2" charset="2"/>
              <a:buChar char="ü"/>
            </a:pPr>
            <a:r>
              <a:rPr lang="en-US" sz="1961" dirty="0">
                <a:latin typeface="Segoe UI Light" panose="020B0502040204020203" pitchFamily="34" charset="0"/>
                <a:cs typeface="Segoe UI Light" panose="020B0502040204020203" pitchFamily="34" charset="0"/>
              </a:rPr>
              <a:t>Choose the right resources to handle the performance. </a:t>
            </a:r>
          </a:p>
          <a:p>
            <a:pPr marL="280121" indent="-280121">
              <a:spcAft>
                <a:spcPts val="1176"/>
              </a:spcAft>
              <a:buFont typeface="Wingdings" panose="05000000000000000000" pitchFamily="2" charset="2"/>
              <a:buChar char="ü"/>
            </a:pPr>
            <a:r>
              <a:rPr lang="en-US" sz="1961" dirty="0">
                <a:latin typeface="Segoe UI Light" panose="020B0502040204020203" pitchFamily="34" charset="0"/>
                <a:cs typeface="Segoe UI Light" panose="020B0502040204020203" pitchFamily="34" charset="0"/>
              </a:rPr>
              <a:t>Compare consumption-based pricing with pre-provisioned cost. </a:t>
            </a:r>
          </a:p>
          <a:p>
            <a:pPr marL="280121" indent="-280121">
              <a:spcAft>
                <a:spcPts val="1176"/>
              </a:spcAft>
              <a:buFont typeface="Wingdings" panose="05000000000000000000" pitchFamily="2" charset="2"/>
              <a:buChar char="ü"/>
            </a:pPr>
            <a:r>
              <a:rPr lang="en-US" sz="1961" dirty="0">
                <a:latin typeface="Segoe UI Light" panose="020B0502040204020203" pitchFamily="34" charset="0"/>
                <a:cs typeface="Segoe UI Light" panose="020B0502040204020203" pitchFamily="34" charset="0"/>
              </a:rPr>
              <a:t>Use proof-of-concept deployments. </a:t>
            </a:r>
          </a:p>
          <a:p>
            <a:pPr marL="280121" indent="-280121">
              <a:spcAft>
                <a:spcPts val="1176"/>
              </a:spcAft>
              <a:buFont typeface="Wingdings" panose="05000000000000000000" pitchFamily="2" charset="2"/>
              <a:buChar char="ü"/>
            </a:pPr>
            <a:r>
              <a:rPr lang="en-US" sz="1961" dirty="0">
                <a:latin typeface="Segoe UI Light" panose="020B0502040204020203" pitchFamily="34" charset="0"/>
                <a:cs typeface="Segoe UI Light" panose="020B0502040204020203" pitchFamily="34" charset="0"/>
              </a:rPr>
              <a:t>Choose managed services when possible.</a:t>
            </a:r>
            <a:r>
              <a:rPr lang="en-US" sz="1765" dirty="0">
                <a:latin typeface="Segoe UI Light" panose="020B0502040204020203" pitchFamily="34" charset="0"/>
                <a:cs typeface="Segoe UI Light" panose="020B0502040204020203" pitchFamily="34" charset="0"/>
              </a:rPr>
              <a:t> </a:t>
            </a:r>
          </a:p>
        </p:txBody>
      </p:sp>
      <p:pic>
        <p:nvPicPr>
          <p:cNvPr id="9" name="Picture 8" descr="A picture containing drawing&#10;&#10;Description automatically generated">
            <a:extLst>
              <a:ext uri="{FF2B5EF4-FFF2-40B4-BE49-F238E27FC236}">
                <a16:creationId xmlns:a16="http://schemas.microsoft.com/office/drawing/2014/main" id="{219C6CDB-0F93-4B24-8FF3-2C2C5ABCF0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860" y="1525604"/>
            <a:ext cx="502987" cy="502987"/>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236640AD-8D31-4F9C-B12E-96797F6447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099" y="1525604"/>
            <a:ext cx="502987" cy="502987"/>
          </a:xfrm>
          <a:prstGeom prst="rect">
            <a:avLst/>
          </a:prstGeom>
        </p:spPr>
      </p:pic>
    </p:spTree>
    <p:extLst>
      <p:ext uri="{BB962C8B-B14F-4D97-AF65-F5344CB8AC3E}">
        <p14:creationId xmlns:p14="http://schemas.microsoft.com/office/powerpoint/2010/main" val="41391788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630325C-28B4-4416-911C-ACE19971F4C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36079" y="5720420"/>
            <a:ext cx="1631009" cy="971845"/>
          </a:xfrm>
          <a:prstGeom prst="rect">
            <a:avLst/>
          </a:prstGeom>
        </p:spPr>
      </p:pic>
      <p:sp>
        <p:nvSpPr>
          <p:cNvPr id="7" name="Title 1">
            <a:extLst>
              <a:ext uri="{FF2B5EF4-FFF2-40B4-BE49-F238E27FC236}">
                <a16:creationId xmlns:a16="http://schemas.microsoft.com/office/drawing/2014/main" id="{B3D5C3E4-9026-44E9-B108-941775F628D6}"/>
              </a:ext>
            </a:extLst>
          </p:cNvPr>
          <p:cNvSpPr txBox="1">
            <a:spLocks/>
          </p:cNvSpPr>
          <p:nvPr/>
        </p:nvSpPr>
        <p:spPr>
          <a:xfrm>
            <a:off x="498888" y="302872"/>
            <a:ext cx="11016957" cy="397489"/>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rgbClr val="000000"/>
                </a:solidFill>
                <a:effectLst/>
                <a:latin typeface="+mj-lt"/>
                <a:ea typeface="+mn-ea"/>
                <a:cs typeface="Segoe UI" pitchFamily="34" charset="0"/>
              </a:defRPr>
            </a:lvl1pPr>
          </a:lstStyle>
          <a:p>
            <a:r>
              <a:rPr lang="en-US" b="1" dirty="0">
                <a:latin typeface="Segoe UI Light" panose="020B0502040204020203" pitchFamily="34" charset="0"/>
                <a:cs typeface="Segoe UI Light" panose="020B0502040204020203" pitchFamily="34" charset="0"/>
              </a:rPr>
              <a:t>Course Outline</a:t>
            </a:r>
          </a:p>
        </p:txBody>
      </p:sp>
      <p:sp>
        <p:nvSpPr>
          <p:cNvPr id="8" name="Content Placeholder 2">
            <a:extLst>
              <a:ext uri="{FF2B5EF4-FFF2-40B4-BE49-F238E27FC236}">
                <a16:creationId xmlns:a16="http://schemas.microsoft.com/office/drawing/2014/main" id="{3CF61920-9234-499C-9BCF-E3852EBF28EE}"/>
              </a:ext>
            </a:extLst>
          </p:cNvPr>
          <p:cNvSpPr txBox="1">
            <a:spLocks/>
          </p:cNvSpPr>
          <p:nvPr/>
        </p:nvSpPr>
        <p:spPr>
          <a:xfrm>
            <a:off x="498889" y="1331009"/>
            <a:ext cx="10073596" cy="4920553"/>
          </a:xfrm>
          <a:prstGeom prst="rect">
            <a:avLst/>
          </a:prstGeom>
        </p:spPr>
        <p:txBody>
          <a:bodyPr numCol="2" spcCol="45720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7000"/>
              </a:lnSpc>
              <a:buNone/>
            </a:pPr>
            <a:endParaRPr lang="en-US" sz="1800" dirty="0">
              <a:latin typeface="Segoe UI Light" panose="020B0502040204020203" pitchFamily="34" charset="0"/>
              <a:cs typeface="Segoe UI Light" panose="020B0502040204020203" pitchFamily="34" charset="0"/>
            </a:endParaRPr>
          </a:p>
        </p:txBody>
      </p:sp>
      <p:sp>
        <p:nvSpPr>
          <p:cNvPr id="6" name="Text Placeholder 2">
            <a:extLst>
              <a:ext uri="{FF2B5EF4-FFF2-40B4-BE49-F238E27FC236}">
                <a16:creationId xmlns:a16="http://schemas.microsoft.com/office/drawing/2014/main" id="{33DB11DB-9283-43CE-A4AB-99E9ED53D2E0}"/>
              </a:ext>
            </a:extLst>
          </p:cNvPr>
          <p:cNvSpPr>
            <a:spLocks noGrp="1"/>
          </p:cNvSpPr>
          <p:nvPr>
            <p:ph type="body" sz="quarter" idx="10"/>
          </p:nvPr>
        </p:nvSpPr>
        <p:spPr>
          <a:xfrm>
            <a:off x="551572" y="980842"/>
            <a:ext cx="7319164" cy="4614084"/>
          </a:xfrm>
        </p:spPr>
        <p:txBody>
          <a:bodyPr vert="horz" wrap="square" lIns="0" tIns="0" rIns="0" bIns="0" rtlCol="0" anchor="t">
            <a:spAutoFit/>
          </a:bodyPr>
          <a:lstStyle/>
          <a:p>
            <a:pPr marL="733802" lvl="2" indent="-285695">
              <a:spcAft>
                <a:spcPts val="300"/>
              </a:spcAft>
            </a:pPr>
            <a:r>
              <a:rPr lang="en-US" sz="1600" dirty="0">
                <a:solidFill>
                  <a:srgbClr val="00B050"/>
                </a:solidFill>
                <a:cs typeface="Arial" panose="020B0604020202020204" pitchFamily="34" charset="0"/>
              </a:rPr>
              <a:t>Module 1: Design a Compute Solution</a:t>
            </a:r>
          </a:p>
          <a:p>
            <a:pPr marL="733802" lvl="2" indent="-285695">
              <a:spcAft>
                <a:spcPts val="300"/>
              </a:spcAft>
            </a:pPr>
            <a:r>
              <a:rPr lang="en-US" sz="1600" dirty="0">
                <a:solidFill>
                  <a:srgbClr val="00B050"/>
                </a:solidFill>
                <a:cs typeface="Arial" panose="020B0604020202020204" pitchFamily="34" charset="0"/>
              </a:rPr>
              <a:t>Module 2: Design a Network Solution</a:t>
            </a:r>
          </a:p>
          <a:p>
            <a:pPr marL="733802" lvl="2" indent="-285695">
              <a:spcAft>
                <a:spcPts val="300"/>
              </a:spcAft>
            </a:pPr>
            <a:r>
              <a:rPr lang="en-US" sz="1600" dirty="0">
                <a:solidFill>
                  <a:srgbClr val="00B050"/>
                </a:solidFill>
                <a:cs typeface="Arial" panose="020B0604020202020204" pitchFamily="34" charset="0"/>
              </a:rPr>
              <a:t>Module 3: Design for Migration</a:t>
            </a:r>
          </a:p>
          <a:p>
            <a:pPr marL="733802" lvl="2" indent="-285695">
              <a:spcAft>
                <a:spcPts val="300"/>
              </a:spcAft>
            </a:pPr>
            <a:r>
              <a:rPr lang="en-US" sz="1600" dirty="0">
                <a:solidFill>
                  <a:srgbClr val="00B050"/>
                </a:solidFill>
                <a:cs typeface="Arial" panose="020B0604020202020204" pitchFamily="34" charset="0"/>
              </a:rPr>
              <a:t>Module 4: Design Authentication and Authorization</a:t>
            </a:r>
          </a:p>
          <a:p>
            <a:pPr marL="733802" lvl="2" indent="-285695">
              <a:spcAft>
                <a:spcPts val="300"/>
              </a:spcAft>
            </a:pPr>
            <a:r>
              <a:rPr lang="en-US" sz="1600" dirty="0">
                <a:solidFill>
                  <a:srgbClr val="0078D4"/>
                </a:solidFill>
                <a:cs typeface="Arial" panose="020B0604020202020204" pitchFamily="34" charset="0"/>
              </a:rPr>
              <a:t>Module 5: Design Governance</a:t>
            </a:r>
          </a:p>
          <a:p>
            <a:pPr marL="733802" lvl="2" indent="-285695">
              <a:spcAft>
                <a:spcPts val="300"/>
              </a:spcAft>
            </a:pPr>
            <a:r>
              <a:rPr lang="en-US" sz="1600" dirty="0">
                <a:solidFill>
                  <a:srgbClr val="0078D4"/>
                </a:solidFill>
                <a:cs typeface="Arial" panose="020B0604020202020204" pitchFamily="34" charset="0"/>
              </a:rPr>
              <a:t>Module 6: Design a Solution for Databases</a:t>
            </a:r>
          </a:p>
          <a:p>
            <a:pPr marL="733802" lvl="2" indent="-285695">
              <a:spcAft>
                <a:spcPts val="300"/>
              </a:spcAft>
            </a:pPr>
            <a:r>
              <a:rPr lang="en-US" sz="1600" dirty="0">
                <a:solidFill>
                  <a:srgbClr val="0078D4"/>
                </a:solidFill>
                <a:cs typeface="Arial" panose="020B0604020202020204" pitchFamily="34" charset="0"/>
              </a:rPr>
              <a:t>Module 7: Select an Appropriate Storage Account</a:t>
            </a:r>
          </a:p>
          <a:p>
            <a:pPr marL="733802" lvl="2" indent="-285695">
              <a:spcAft>
                <a:spcPts val="300"/>
              </a:spcAft>
            </a:pPr>
            <a:r>
              <a:rPr lang="en-US" sz="1600" dirty="0">
                <a:solidFill>
                  <a:schemeClr val="accent4">
                    <a:lumMod val="75000"/>
                  </a:schemeClr>
                </a:solidFill>
                <a:cs typeface="Arial" panose="020B0604020202020204" pitchFamily="34" charset="0"/>
              </a:rPr>
              <a:t>Module 8: Design Data Integration</a:t>
            </a:r>
          </a:p>
          <a:p>
            <a:pPr marL="733802" lvl="2" indent="-285695">
              <a:spcAft>
                <a:spcPts val="300"/>
              </a:spcAft>
            </a:pPr>
            <a:r>
              <a:rPr lang="en-US" sz="1600" dirty="0">
                <a:solidFill>
                  <a:schemeClr val="accent4">
                    <a:lumMod val="75000"/>
                  </a:schemeClr>
                </a:solidFill>
                <a:cs typeface="Arial" panose="020B0604020202020204" pitchFamily="34" charset="0"/>
              </a:rPr>
              <a:t>Module 9: Design a Solution for Logging and Monitoring</a:t>
            </a:r>
          </a:p>
          <a:p>
            <a:pPr marL="733802" lvl="2" indent="-285695">
              <a:spcAft>
                <a:spcPts val="300"/>
              </a:spcAft>
            </a:pPr>
            <a:r>
              <a:rPr lang="en-US" sz="1600" dirty="0">
                <a:solidFill>
                  <a:schemeClr val="accent4">
                    <a:lumMod val="75000"/>
                  </a:schemeClr>
                </a:solidFill>
                <a:cs typeface="Arial" panose="020B0604020202020204" pitchFamily="34" charset="0"/>
              </a:rPr>
              <a:t>Module 10: Design a Solution for Backup and Recovery</a:t>
            </a:r>
          </a:p>
          <a:p>
            <a:pPr marL="733802" lvl="2" indent="-285695">
              <a:spcAft>
                <a:spcPts val="300"/>
              </a:spcAft>
            </a:pPr>
            <a:r>
              <a:rPr lang="en-US" sz="1600" dirty="0">
                <a:solidFill>
                  <a:schemeClr val="accent4">
                    <a:lumMod val="75000"/>
                  </a:schemeClr>
                </a:solidFill>
                <a:cs typeface="Arial" panose="020B0604020202020204" pitchFamily="34" charset="0"/>
              </a:rPr>
              <a:t>Module 11: Design for High Availability</a:t>
            </a:r>
          </a:p>
          <a:p>
            <a:pPr marL="733802" lvl="2" indent="-285695">
              <a:spcAft>
                <a:spcPts val="300"/>
              </a:spcAft>
            </a:pPr>
            <a:r>
              <a:rPr lang="en-US" sz="1600" dirty="0">
                <a:cs typeface="Arial" panose="020B0604020202020204" pitchFamily="34" charset="0"/>
              </a:rPr>
              <a:t>Module 12: Design for Cost Optimization</a:t>
            </a:r>
          </a:p>
          <a:p>
            <a:pPr marL="733802" lvl="2" indent="-285695">
              <a:spcAft>
                <a:spcPts val="300"/>
              </a:spcAft>
            </a:pPr>
            <a:r>
              <a:rPr lang="en-US" sz="1600" dirty="0">
                <a:cs typeface="Arial" panose="020B0604020202020204" pitchFamily="34" charset="0"/>
              </a:rPr>
              <a:t>Module 13: Design an Application Architecture</a:t>
            </a:r>
          </a:p>
          <a:p>
            <a:pPr marL="733802" lvl="2" indent="-285695">
              <a:spcAft>
                <a:spcPts val="300"/>
              </a:spcAft>
            </a:pPr>
            <a:r>
              <a:rPr lang="en-US" sz="1600" dirty="0">
                <a:cs typeface="Arial" panose="020B0604020202020204" pitchFamily="34" charset="0"/>
              </a:rPr>
              <a:t>Module 14: Design Security for Applications</a:t>
            </a:r>
          </a:p>
        </p:txBody>
      </p:sp>
      <p:sp>
        <p:nvSpPr>
          <p:cNvPr id="9" name="TextBox 8">
            <a:extLst>
              <a:ext uri="{FF2B5EF4-FFF2-40B4-BE49-F238E27FC236}">
                <a16:creationId xmlns:a16="http://schemas.microsoft.com/office/drawing/2014/main" id="{08D2CE1E-028A-4C5A-AE04-10AA752324E5}"/>
              </a:ext>
            </a:extLst>
          </p:cNvPr>
          <p:cNvSpPr txBox="1"/>
          <p:nvPr/>
        </p:nvSpPr>
        <p:spPr>
          <a:xfrm>
            <a:off x="645948" y="6284779"/>
            <a:ext cx="9779478" cy="275200"/>
          </a:xfrm>
          <a:prstGeom prst="rect">
            <a:avLst/>
          </a:prstGeom>
          <a:noFill/>
        </p:spPr>
        <p:txBody>
          <a:bodyPr wrap="square">
            <a:spAutoFit/>
          </a:bodyPr>
          <a:lstStyle/>
          <a:p>
            <a:r>
              <a:rPr lang="en-US" sz="1200" b="1" dirty="0">
                <a:latin typeface="Segoe UI Light" panose="020B0502040204020203" pitchFamily="34" charset="0"/>
                <a:cs typeface="Segoe UI Light" panose="020B0502040204020203" pitchFamily="34" charset="0"/>
              </a:rPr>
              <a:t>NOTE</a:t>
            </a:r>
            <a:r>
              <a:rPr lang="en-US" sz="1200" dirty="0">
                <a:latin typeface="Segoe UI Light" panose="020B0502040204020203" pitchFamily="34" charset="0"/>
                <a:cs typeface="Segoe UI Light" panose="020B0502040204020203" pitchFamily="34" charset="0"/>
              </a:rPr>
              <a:t>: The module order listed above aligns with the learning objectives described on the </a:t>
            </a:r>
            <a:r>
              <a:rPr lang="en-US" sz="1200" dirty="0">
                <a:latin typeface="Segoe UI Light" panose="020B0502040204020203" pitchFamily="34" charset="0"/>
                <a:cs typeface="Segoe UI Light" panose="020B0502040204020203" pitchFamily="34" charset="0"/>
                <a:hlinkClick r:id="rId5"/>
              </a:rPr>
              <a:t>AZ-304: Microsoft Azure Architect Design certification</a:t>
            </a:r>
            <a:r>
              <a:rPr lang="en-US" sz="1200" dirty="0">
                <a:latin typeface="Segoe UI Light" panose="020B0502040204020203" pitchFamily="34" charset="0"/>
                <a:cs typeface="Segoe UI Light" panose="020B0502040204020203" pitchFamily="34" charset="0"/>
              </a:rPr>
              <a:t> page.</a:t>
            </a:r>
          </a:p>
        </p:txBody>
      </p:sp>
      <p:sp>
        <p:nvSpPr>
          <p:cNvPr id="2" name="Rectangle 1">
            <a:extLst>
              <a:ext uri="{FF2B5EF4-FFF2-40B4-BE49-F238E27FC236}">
                <a16:creationId xmlns:a16="http://schemas.microsoft.com/office/drawing/2014/main" id="{9D514FD7-A1A3-48E9-A884-73576B83EDB8}"/>
              </a:ext>
            </a:extLst>
          </p:cNvPr>
          <p:cNvSpPr/>
          <p:nvPr/>
        </p:nvSpPr>
        <p:spPr bwMode="auto">
          <a:xfrm>
            <a:off x="895095" y="4616720"/>
            <a:ext cx="6975641" cy="318566"/>
          </a:xfrm>
          <a:prstGeom prst="rect">
            <a:avLst/>
          </a:prstGeom>
          <a:noFill/>
          <a:ln>
            <a:solidFill>
              <a:srgbClr val="0777D3"/>
            </a:solidFill>
            <a:headEnd type="none" w="med" len="med"/>
            <a:tailEnd type="none" w="med" len="med"/>
          </a:ln>
          <a:effectLst>
            <a:glow rad="63500">
              <a:schemeClr val="accent4">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19167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689112" y="357969"/>
            <a:ext cx="11341268" cy="680196"/>
          </a:xfrm>
        </p:spPr>
        <p:txBody>
          <a:bodyPr/>
          <a:lstStyle/>
          <a:p>
            <a:r>
              <a:rPr lang="en-US" dirty="0">
                <a:latin typeface="+mn-lt"/>
              </a:rPr>
              <a:t>Checklist - Provisioning Cloud Resources to Optimize Cost</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1721878" y="2698248"/>
            <a:ext cx="3673088" cy="3339376"/>
          </a:xfrm>
        </p:spPr>
        <p:txBody>
          <a:bodyPr/>
          <a:lstStyle/>
          <a:p>
            <a:pPr lvl="1" indent="-35920">
              <a:spcAft>
                <a:spcPts val="4200"/>
              </a:spcAft>
            </a:pPr>
            <a:r>
              <a:rPr lang="en-US" sz="2400" dirty="0">
                <a:cs typeface="Segoe UI" panose="020B0502040204020203" pitchFamily="34" charset="0"/>
                <a:hlinkClick r:id="rId3"/>
              </a:rPr>
              <a:t>AI + Machine Learning</a:t>
            </a:r>
            <a:r>
              <a:rPr lang="en-US" sz="2400" dirty="0">
                <a:cs typeface="Segoe UI" panose="020B0502040204020203" pitchFamily="34" charset="0"/>
              </a:rPr>
              <a:t>  </a:t>
            </a:r>
          </a:p>
          <a:p>
            <a:pPr lvl="1" indent="-35920">
              <a:spcAft>
                <a:spcPts val="4200"/>
              </a:spcAft>
            </a:pPr>
            <a:r>
              <a:rPr lang="en-US" sz="2400" dirty="0">
                <a:cs typeface="Segoe UI" panose="020B0502040204020203" pitchFamily="34" charset="0"/>
                <a:hlinkClick r:id="rId4"/>
              </a:rPr>
              <a:t>Big data analytics</a:t>
            </a:r>
            <a:r>
              <a:rPr lang="en-US" sz="2400" dirty="0">
                <a:cs typeface="Segoe UI" panose="020B0502040204020203" pitchFamily="34" charset="0"/>
              </a:rPr>
              <a:t>  </a:t>
            </a:r>
          </a:p>
          <a:p>
            <a:pPr lvl="1" indent="-35920">
              <a:spcAft>
                <a:spcPts val="4200"/>
              </a:spcAft>
            </a:pPr>
            <a:r>
              <a:rPr lang="en-US" sz="2400" dirty="0">
                <a:cs typeface="Segoe UI" panose="020B0502040204020203" pitchFamily="34" charset="0"/>
                <a:hlinkClick r:id="rId5"/>
              </a:rPr>
              <a:t>Networking</a:t>
            </a:r>
            <a:r>
              <a:rPr lang="en-US" sz="2400" dirty="0">
                <a:cs typeface="Segoe UI" panose="020B0502040204020203" pitchFamily="34" charset="0"/>
              </a:rPr>
              <a:t>  </a:t>
            </a:r>
          </a:p>
          <a:p>
            <a:pPr lvl="1" indent="-35920">
              <a:spcAft>
                <a:spcPts val="4200"/>
              </a:spcAft>
            </a:pPr>
            <a:r>
              <a:rPr lang="en-US" sz="2400" dirty="0">
                <a:cs typeface="Segoe UI" panose="020B0502040204020203" pitchFamily="34" charset="0"/>
                <a:hlinkClick r:id="rId6"/>
              </a:rPr>
              <a:t>Data stores</a:t>
            </a:r>
            <a:r>
              <a:rPr lang="en-US" sz="2400" dirty="0">
                <a:cs typeface="Segoe UI" panose="020B0502040204020203" pitchFamily="34" charset="0"/>
              </a:rPr>
              <a:t> </a:t>
            </a:r>
          </a:p>
        </p:txBody>
      </p:sp>
      <p:pic>
        <p:nvPicPr>
          <p:cNvPr id="3" name="Picture 2">
            <a:extLst>
              <a:ext uri="{FF2B5EF4-FFF2-40B4-BE49-F238E27FC236}">
                <a16:creationId xmlns:a16="http://schemas.microsoft.com/office/drawing/2014/main" id="{F1A2BF4C-CCDF-4996-81B0-DB941AAAC187}"/>
              </a:ext>
            </a:extLst>
          </p:cNvPr>
          <p:cNvPicPr>
            <a:picLocks noChangeAspect="1"/>
          </p:cNvPicPr>
          <p:nvPr/>
        </p:nvPicPr>
        <p:blipFill>
          <a:blip r:embed="rId7"/>
          <a:stretch>
            <a:fillRect/>
          </a:stretch>
        </p:blipFill>
        <p:spPr>
          <a:xfrm>
            <a:off x="10547128" y="4987392"/>
            <a:ext cx="1068309" cy="1290548"/>
          </a:xfrm>
          <a:prstGeom prst="rect">
            <a:avLst/>
          </a:prstGeom>
        </p:spPr>
      </p:pic>
      <p:grpSp>
        <p:nvGrpSpPr>
          <p:cNvPr id="10" name="Group 9" descr="Icon of a series of bars forming a chart">
            <a:extLst>
              <a:ext uri="{FF2B5EF4-FFF2-40B4-BE49-F238E27FC236}">
                <a16:creationId xmlns:a16="http://schemas.microsoft.com/office/drawing/2014/main" id="{E7E25EF1-ED17-49D9-AC22-450979F9994E}"/>
              </a:ext>
            </a:extLst>
          </p:cNvPr>
          <p:cNvGrpSpPr/>
          <p:nvPr/>
        </p:nvGrpSpPr>
        <p:grpSpPr>
          <a:xfrm>
            <a:off x="817653" y="3543476"/>
            <a:ext cx="780288" cy="781812"/>
            <a:chOff x="747716" y="1833765"/>
            <a:chExt cx="780288" cy="781812"/>
          </a:xfrm>
        </p:grpSpPr>
        <p:pic>
          <p:nvPicPr>
            <p:cNvPr id="11" name="Picture 10">
              <a:extLst>
                <a:ext uri="{FF2B5EF4-FFF2-40B4-BE49-F238E27FC236}">
                  <a16:creationId xmlns:a16="http://schemas.microsoft.com/office/drawing/2014/main" id="{1F94B77D-6408-4DE1-AC82-EAE7DE48BC48}"/>
                </a:ext>
              </a:extLst>
            </p:cNvPr>
            <p:cNvPicPr>
              <a:picLocks noChangeAspect="1"/>
            </p:cNvPicPr>
            <p:nvPr/>
          </p:nvPicPr>
          <p:blipFill>
            <a:blip r:embed="rId8"/>
            <a:stretch>
              <a:fillRect/>
            </a:stretch>
          </p:blipFill>
          <p:spPr>
            <a:xfrm>
              <a:off x="747716" y="1833765"/>
              <a:ext cx="780288" cy="781812"/>
            </a:xfrm>
            <a:prstGeom prst="rect">
              <a:avLst/>
            </a:prstGeom>
          </p:spPr>
        </p:pic>
        <p:pic>
          <p:nvPicPr>
            <p:cNvPr id="12" name="Picture 11" descr="Icon of a series of bars forming a chart">
              <a:extLst>
                <a:ext uri="{FF2B5EF4-FFF2-40B4-BE49-F238E27FC236}">
                  <a16:creationId xmlns:a16="http://schemas.microsoft.com/office/drawing/2014/main" id="{2CE357EB-E1F7-4F77-A38B-D9EFBEBBE322}"/>
                </a:ext>
              </a:extLst>
            </p:cNvPr>
            <p:cNvPicPr>
              <a:picLocks noChangeAspect="1"/>
            </p:cNvPicPr>
            <p:nvPr/>
          </p:nvPicPr>
          <p:blipFill>
            <a:blip r:embed="rId9"/>
            <a:stretch>
              <a:fillRect/>
            </a:stretch>
          </p:blipFill>
          <p:spPr>
            <a:xfrm>
              <a:off x="977954" y="2041791"/>
              <a:ext cx="319813" cy="365760"/>
            </a:xfrm>
            <a:prstGeom prst="rect">
              <a:avLst/>
            </a:prstGeom>
          </p:spPr>
        </p:pic>
      </p:grpSp>
      <p:grpSp>
        <p:nvGrpSpPr>
          <p:cNvPr id="13" name="Group 12" descr="Icon of a series of circles arranged in a square shape">
            <a:extLst>
              <a:ext uri="{FF2B5EF4-FFF2-40B4-BE49-F238E27FC236}">
                <a16:creationId xmlns:a16="http://schemas.microsoft.com/office/drawing/2014/main" id="{CE4376D7-1CE4-4952-A463-1B38B93EE1A4}"/>
              </a:ext>
            </a:extLst>
          </p:cNvPr>
          <p:cNvGrpSpPr/>
          <p:nvPr/>
        </p:nvGrpSpPr>
        <p:grpSpPr>
          <a:xfrm>
            <a:off x="817653" y="2581838"/>
            <a:ext cx="780288" cy="781812"/>
            <a:chOff x="688205" y="1833765"/>
            <a:chExt cx="780288" cy="781812"/>
          </a:xfrm>
        </p:grpSpPr>
        <p:pic>
          <p:nvPicPr>
            <p:cNvPr id="16" name="Picture 15">
              <a:extLst>
                <a:ext uri="{FF2B5EF4-FFF2-40B4-BE49-F238E27FC236}">
                  <a16:creationId xmlns:a16="http://schemas.microsoft.com/office/drawing/2014/main" id="{C1F8C566-8193-42EA-938D-EA2B55200BBC}"/>
                </a:ext>
              </a:extLst>
            </p:cNvPr>
            <p:cNvPicPr>
              <a:picLocks noChangeAspect="1"/>
            </p:cNvPicPr>
            <p:nvPr/>
          </p:nvPicPr>
          <p:blipFill>
            <a:blip r:embed="rId8"/>
            <a:stretch>
              <a:fillRect/>
            </a:stretch>
          </p:blipFill>
          <p:spPr>
            <a:xfrm>
              <a:off x="688205" y="1833765"/>
              <a:ext cx="780288" cy="781812"/>
            </a:xfrm>
            <a:prstGeom prst="rect">
              <a:avLst/>
            </a:prstGeom>
          </p:spPr>
        </p:pic>
        <p:pic>
          <p:nvPicPr>
            <p:cNvPr id="17" name="Picture 16" descr="Icon of a series of circles arranged in a square shape">
              <a:extLst>
                <a:ext uri="{FF2B5EF4-FFF2-40B4-BE49-F238E27FC236}">
                  <a16:creationId xmlns:a16="http://schemas.microsoft.com/office/drawing/2014/main" id="{FA26D51D-8BE9-4BEE-BD0C-94A97E4D5F56}"/>
                </a:ext>
              </a:extLst>
            </p:cNvPr>
            <p:cNvPicPr>
              <a:picLocks noChangeAspect="1"/>
            </p:cNvPicPr>
            <p:nvPr/>
          </p:nvPicPr>
          <p:blipFill>
            <a:blip r:embed="rId10">
              <a:clrChange>
                <a:clrFrom>
                  <a:srgbClr val="FFFFFF"/>
                </a:clrFrom>
                <a:clrTo>
                  <a:srgbClr val="FFFFFF">
                    <a:alpha val="0"/>
                  </a:srgbClr>
                </a:clrTo>
              </a:clrChange>
            </a:blip>
            <a:srcRect/>
            <a:stretch/>
          </p:blipFill>
          <p:spPr>
            <a:xfrm>
              <a:off x="895469" y="2041791"/>
              <a:ext cx="365760" cy="365760"/>
            </a:xfrm>
            <a:prstGeom prst="rect">
              <a:avLst/>
            </a:prstGeom>
          </p:spPr>
        </p:pic>
      </p:grpSp>
      <p:grpSp>
        <p:nvGrpSpPr>
          <p:cNvPr id="18" name="Group 17">
            <a:extLst>
              <a:ext uri="{FF2B5EF4-FFF2-40B4-BE49-F238E27FC236}">
                <a16:creationId xmlns:a16="http://schemas.microsoft.com/office/drawing/2014/main" id="{59376B4C-3042-4528-8F6C-BF8D9433EE40}"/>
              </a:ext>
            </a:extLst>
          </p:cNvPr>
          <p:cNvGrpSpPr/>
          <p:nvPr/>
        </p:nvGrpSpPr>
        <p:grpSpPr>
          <a:xfrm>
            <a:off x="817653" y="4436198"/>
            <a:ext cx="780288" cy="781812"/>
            <a:chOff x="7071420" y="4520836"/>
            <a:chExt cx="780288" cy="781812"/>
          </a:xfrm>
        </p:grpSpPr>
        <p:pic>
          <p:nvPicPr>
            <p:cNvPr id="25" name="Picture 24">
              <a:extLst>
                <a:ext uri="{FF2B5EF4-FFF2-40B4-BE49-F238E27FC236}">
                  <a16:creationId xmlns:a16="http://schemas.microsoft.com/office/drawing/2014/main" id="{C52ABE9F-C479-4EB7-9A83-A23D21D2ABB3}"/>
                </a:ext>
              </a:extLst>
            </p:cNvPr>
            <p:cNvPicPr>
              <a:picLocks noChangeAspect="1"/>
            </p:cNvPicPr>
            <p:nvPr/>
          </p:nvPicPr>
          <p:blipFill>
            <a:blip r:embed="rId8"/>
            <a:stretch>
              <a:fillRect/>
            </a:stretch>
          </p:blipFill>
          <p:spPr>
            <a:xfrm>
              <a:off x="7071420" y="4520836"/>
              <a:ext cx="780288" cy="781812"/>
            </a:xfrm>
            <a:prstGeom prst="rect">
              <a:avLst/>
            </a:prstGeom>
          </p:spPr>
        </p:pic>
        <p:pic>
          <p:nvPicPr>
            <p:cNvPr id="2" name="Graphic 1">
              <a:extLst>
                <a:ext uri="{FF2B5EF4-FFF2-40B4-BE49-F238E27FC236}">
                  <a16:creationId xmlns:a16="http://schemas.microsoft.com/office/drawing/2014/main" id="{2D14BFE2-DB66-4BF4-BA3F-088A63F3F00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50483" y="4700661"/>
              <a:ext cx="422161" cy="422161"/>
            </a:xfrm>
            <a:prstGeom prst="rect">
              <a:avLst/>
            </a:prstGeom>
          </p:spPr>
        </p:pic>
      </p:grpSp>
      <p:grpSp>
        <p:nvGrpSpPr>
          <p:cNvPr id="21" name="Group 20" descr="Icon of chart build by blocks of square">
            <a:extLst>
              <a:ext uri="{FF2B5EF4-FFF2-40B4-BE49-F238E27FC236}">
                <a16:creationId xmlns:a16="http://schemas.microsoft.com/office/drawing/2014/main" id="{275A5EC7-1614-4EE4-BB3E-1DBB9E412926}"/>
              </a:ext>
            </a:extLst>
          </p:cNvPr>
          <p:cNvGrpSpPr/>
          <p:nvPr/>
        </p:nvGrpSpPr>
        <p:grpSpPr>
          <a:xfrm>
            <a:off x="817653" y="5328920"/>
            <a:ext cx="780288" cy="781812"/>
            <a:chOff x="1837604" y="1833765"/>
            <a:chExt cx="780288" cy="781812"/>
          </a:xfrm>
        </p:grpSpPr>
        <p:pic>
          <p:nvPicPr>
            <p:cNvPr id="22" name="Picture 21">
              <a:extLst>
                <a:ext uri="{FF2B5EF4-FFF2-40B4-BE49-F238E27FC236}">
                  <a16:creationId xmlns:a16="http://schemas.microsoft.com/office/drawing/2014/main" id="{5913007F-6BE4-43DD-92A8-FF8DA50C70CC}"/>
                </a:ext>
              </a:extLst>
            </p:cNvPr>
            <p:cNvPicPr>
              <a:picLocks noChangeAspect="1"/>
            </p:cNvPicPr>
            <p:nvPr/>
          </p:nvPicPr>
          <p:blipFill>
            <a:blip r:embed="rId8"/>
            <a:stretch>
              <a:fillRect/>
            </a:stretch>
          </p:blipFill>
          <p:spPr>
            <a:xfrm>
              <a:off x="1837604" y="1833765"/>
              <a:ext cx="780288" cy="781812"/>
            </a:xfrm>
            <a:prstGeom prst="rect">
              <a:avLst/>
            </a:prstGeom>
          </p:spPr>
        </p:pic>
        <p:pic>
          <p:nvPicPr>
            <p:cNvPr id="23" name="Picture 22" descr="Icon of chart build by blocks of square">
              <a:extLst>
                <a:ext uri="{FF2B5EF4-FFF2-40B4-BE49-F238E27FC236}">
                  <a16:creationId xmlns:a16="http://schemas.microsoft.com/office/drawing/2014/main" id="{91596C6C-9833-4B4B-AE19-968A40BDB974}"/>
                </a:ext>
              </a:extLst>
            </p:cNvPr>
            <p:cNvPicPr>
              <a:picLocks noChangeAspect="1"/>
            </p:cNvPicPr>
            <p:nvPr/>
          </p:nvPicPr>
          <p:blipFill>
            <a:blip r:embed="rId13"/>
            <a:stretch>
              <a:fillRect/>
            </a:stretch>
          </p:blipFill>
          <p:spPr>
            <a:xfrm>
              <a:off x="2044868" y="2041791"/>
              <a:ext cx="365760" cy="365760"/>
            </a:xfrm>
            <a:prstGeom prst="rect">
              <a:avLst/>
            </a:prstGeom>
          </p:spPr>
        </p:pic>
      </p:grpSp>
      <p:sp>
        <p:nvSpPr>
          <p:cNvPr id="24" name="TextBox 23">
            <a:extLst>
              <a:ext uri="{FF2B5EF4-FFF2-40B4-BE49-F238E27FC236}">
                <a16:creationId xmlns:a16="http://schemas.microsoft.com/office/drawing/2014/main" id="{DCAB9199-3208-4FFB-9385-DA4EB0A3D3EB}"/>
              </a:ext>
            </a:extLst>
          </p:cNvPr>
          <p:cNvSpPr txBox="1"/>
          <p:nvPr/>
        </p:nvSpPr>
        <p:spPr>
          <a:xfrm>
            <a:off x="598455" y="987558"/>
            <a:ext cx="9922685" cy="430887"/>
          </a:xfrm>
          <a:prstGeom prst="rect">
            <a:avLst/>
          </a:prstGeom>
          <a:noFill/>
        </p:spPr>
        <p:txBody>
          <a:bodyPr wrap="square">
            <a:spAutoFit/>
          </a:bodyPr>
          <a:lstStyle/>
          <a:p>
            <a:r>
              <a:rPr lang="en-US" sz="2200" dirty="0">
                <a:cs typeface="Segoe UI Light" panose="020B0502040204020203" pitchFamily="34" charset="0"/>
              </a:rPr>
              <a:t>Use the </a:t>
            </a:r>
            <a:r>
              <a:rPr lang="en-US" sz="2200" dirty="0">
                <a:cs typeface="Segoe UI Light" panose="020B0502040204020203" pitchFamily="34" charset="0"/>
                <a:hlinkClick r:id="rId3"/>
              </a:rPr>
              <a:t>Azure Pricing calculator</a:t>
            </a:r>
            <a:r>
              <a:rPr lang="en-US" sz="2200" dirty="0">
                <a:cs typeface="Segoe UI Light" panose="020B0502040204020203" pitchFamily="34" charset="0"/>
              </a:rPr>
              <a:t> to estimate the cost of SKU choices</a:t>
            </a:r>
            <a:endParaRPr lang="en-US" sz="2200" dirty="0"/>
          </a:p>
        </p:txBody>
      </p:sp>
      <p:sp>
        <p:nvSpPr>
          <p:cNvPr id="26" name="TextBox 25">
            <a:extLst>
              <a:ext uri="{FF2B5EF4-FFF2-40B4-BE49-F238E27FC236}">
                <a16:creationId xmlns:a16="http://schemas.microsoft.com/office/drawing/2014/main" id="{24C1C0C7-6B7F-46E1-937E-EECCDBA9CAD9}"/>
              </a:ext>
            </a:extLst>
          </p:cNvPr>
          <p:cNvSpPr txBox="1"/>
          <p:nvPr/>
        </p:nvSpPr>
        <p:spPr>
          <a:xfrm>
            <a:off x="279817" y="1950296"/>
            <a:ext cx="6557210" cy="461665"/>
          </a:xfrm>
          <a:prstGeom prst="rect">
            <a:avLst/>
          </a:prstGeom>
          <a:noFill/>
        </p:spPr>
        <p:txBody>
          <a:bodyPr wrap="square">
            <a:spAutoFit/>
          </a:bodyPr>
          <a:lstStyle/>
          <a:p>
            <a:pPr lvl="1" indent="-112048">
              <a:spcAft>
                <a:spcPts val="3000"/>
              </a:spcAft>
            </a:pPr>
            <a:r>
              <a:rPr lang="en-US" sz="2400" dirty="0">
                <a:cs typeface="Segoe UI" panose="020B0502040204020203" pitchFamily="34" charset="0"/>
              </a:rPr>
              <a:t>Optimize Options by technology:</a:t>
            </a:r>
          </a:p>
        </p:txBody>
      </p:sp>
    </p:spTree>
    <p:extLst>
      <p:ext uri="{BB962C8B-B14F-4D97-AF65-F5344CB8AC3E}">
        <p14:creationId xmlns:p14="http://schemas.microsoft.com/office/powerpoint/2010/main" val="10627755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91898" y="440494"/>
            <a:ext cx="11341268" cy="680196"/>
          </a:xfrm>
        </p:spPr>
        <p:txBody>
          <a:bodyPr/>
          <a:lstStyle/>
          <a:p>
            <a:r>
              <a:rPr lang="en-US" dirty="0">
                <a:latin typeface="+mn-lt"/>
                <a:hlinkClick r:id="rId3"/>
              </a:rPr>
              <a:t>Checklist - Monitor Cost</a:t>
            </a:r>
            <a:endParaRPr lang="en-US" dirty="0">
              <a:latin typeface="+mn-lt"/>
            </a:endParaRP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01087" y="1469883"/>
            <a:ext cx="9384447" cy="4425314"/>
          </a:xfrm>
        </p:spPr>
        <p:txBody>
          <a:bodyPr/>
          <a:lstStyle/>
          <a:p>
            <a:pPr>
              <a:spcAft>
                <a:spcPts val="1200"/>
              </a:spcAft>
              <a:buFont typeface="Wingdings" panose="05000000000000000000" pitchFamily="2" charset="2"/>
              <a:buChar char="ü"/>
            </a:pPr>
            <a:r>
              <a:rPr lang="en-US" sz="2353" dirty="0">
                <a:latin typeface="Segoe UI Light" panose="020B0502040204020203" pitchFamily="34" charset="0"/>
                <a:cs typeface="Segoe UI Light" panose="020B0502040204020203" pitchFamily="34" charset="0"/>
              </a:rPr>
              <a:t> Gather cost data from diverse sources to create reports</a:t>
            </a:r>
          </a:p>
          <a:p>
            <a:pPr>
              <a:spcAft>
                <a:spcPts val="1200"/>
              </a:spcAft>
              <a:buFont typeface="Wingdings" panose="05000000000000000000" pitchFamily="2" charset="2"/>
              <a:buChar char="ü"/>
            </a:pPr>
            <a:r>
              <a:rPr lang="en-US" sz="2353" dirty="0">
                <a:latin typeface="Segoe UI Light" panose="020B0502040204020203" pitchFamily="34" charset="0"/>
                <a:cs typeface="Segoe UI Light" panose="020B0502040204020203" pitchFamily="34" charset="0"/>
              </a:rPr>
              <a:t> Use resource tag policies to build reports </a:t>
            </a:r>
          </a:p>
          <a:p>
            <a:pPr>
              <a:spcAft>
                <a:spcPts val="1200"/>
              </a:spcAft>
              <a:buFont typeface="Wingdings" panose="05000000000000000000" pitchFamily="2" charset="2"/>
              <a:buChar char="ü"/>
            </a:pPr>
            <a:r>
              <a:rPr lang="en-US" sz="2353" dirty="0">
                <a:latin typeface="Segoe UI Light" panose="020B0502040204020203" pitchFamily="34" charset="0"/>
                <a:cs typeface="Segoe UI Light" panose="020B0502040204020203" pitchFamily="34" charset="0"/>
              </a:rPr>
              <a:t> Use RBAC built-in roles for cost. </a:t>
            </a:r>
          </a:p>
          <a:p>
            <a:pPr>
              <a:spcAft>
                <a:spcPts val="1200"/>
              </a:spcAft>
              <a:buFont typeface="Wingdings" panose="05000000000000000000" pitchFamily="2" charset="2"/>
              <a:buChar char="ü"/>
            </a:pPr>
            <a:r>
              <a:rPr lang="en-US" sz="2353" dirty="0">
                <a:latin typeface="Segoe UI Light" panose="020B0502040204020203" pitchFamily="34" charset="0"/>
                <a:cs typeface="Segoe UI Light" panose="020B0502040204020203" pitchFamily="34" charset="0"/>
              </a:rPr>
              <a:t> Respond to alerts and have a response plan according to the constraints </a:t>
            </a:r>
          </a:p>
          <a:p>
            <a:pPr>
              <a:spcAft>
                <a:spcPts val="1200"/>
              </a:spcAft>
              <a:buFont typeface="Wingdings" panose="05000000000000000000" pitchFamily="2" charset="2"/>
              <a:buChar char="ü"/>
            </a:pPr>
            <a:r>
              <a:rPr lang="en-US" sz="2353" dirty="0">
                <a:latin typeface="Segoe UI Light" panose="020B0502040204020203" pitchFamily="34" charset="0"/>
                <a:cs typeface="Segoe UI Light" panose="020B0502040204020203" pitchFamily="34" charset="0"/>
              </a:rPr>
              <a:t> Adopt both proactive and reactive approaches for cost reviews </a:t>
            </a:r>
          </a:p>
          <a:p>
            <a:pPr>
              <a:spcAft>
                <a:spcPts val="1200"/>
              </a:spcAft>
              <a:buFont typeface="Wingdings" panose="05000000000000000000" pitchFamily="2" charset="2"/>
              <a:buChar char="ü"/>
            </a:pPr>
            <a:r>
              <a:rPr lang="en-US" sz="2353" dirty="0">
                <a:latin typeface="Segoe UI Light" panose="020B0502040204020203" pitchFamily="34" charset="0"/>
                <a:cs typeface="Segoe UI Light" panose="020B0502040204020203" pitchFamily="34" charset="0"/>
              </a:rPr>
              <a:t> Analyze the cost at all scopes </a:t>
            </a:r>
          </a:p>
          <a:p>
            <a:pPr>
              <a:spcAft>
                <a:spcPts val="1200"/>
              </a:spcAft>
              <a:buFont typeface="Wingdings" panose="05000000000000000000" pitchFamily="2" charset="2"/>
              <a:buChar char="ü"/>
            </a:pPr>
            <a:r>
              <a:rPr lang="en-US" sz="2353" dirty="0">
                <a:latin typeface="Segoe UI Light" panose="020B0502040204020203" pitchFamily="34" charset="0"/>
                <a:cs typeface="Segoe UI Light" panose="020B0502040204020203" pitchFamily="34" charset="0"/>
              </a:rPr>
              <a:t> Detect anomalies </a:t>
            </a:r>
          </a:p>
          <a:p>
            <a:pPr>
              <a:spcAft>
                <a:spcPts val="1200"/>
              </a:spcAft>
              <a:buFont typeface="Wingdings" panose="05000000000000000000" pitchFamily="2" charset="2"/>
              <a:buChar char="ü"/>
            </a:pPr>
            <a:r>
              <a:rPr lang="en-US" sz="2353">
                <a:latin typeface="Segoe UI Light" panose="020B0502040204020203" pitchFamily="34" charset="0"/>
                <a:cs typeface="Segoe UI Light" panose="020B0502040204020203" pitchFamily="34" charset="0"/>
              </a:rPr>
              <a:t> Use </a:t>
            </a:r>
            <a:r>
              <a:rPr lang="en-US" sz="2353" dirty="0">
                <a:latin typeface="Segoe UI Light" panose="020B0502040204020203" pitchFamily="34" charset="0"/>
                <a:cs typeface="Segoe UI Light" panose="020B0502040204020203" pitchFamily="34" charset="0"/>
              </a:rPr>
              <a:t>Visualization tools to analyze cost information</a:t>
            </a:r>
          </a:p>
        </p:txBody>
      </p:sp>
      <p:grpSp>
        <p:nvGrpSpPr>
          <p:cNvPr id="6" name="Group 5" descr="Icon of a circular arrow with dollar sign at the centre">
            <a:extLst>
              <a:ext uri="{FF2B5EF4-FFF2-40B4-BE49-F238E27FC236}">
                <a16:creationId xmlns:a16="http://schemas.microsoft.com/office/drawing/2014/main" id="{7300DD45-33D2-4468-B978-65B1E970CF44}"/>
              </a:ext>
            </a:extLst>
          </p:cNvPr>
          <p:cNvGrpSpPr/>
          <p:nvPr/>
        </p:nvGrpSpPr>
        <p:grpSpPr>
          <a:xfrm>
            <a:off x="10618288" y="5445667"/>
            <a:ext cx="971560" cy="971839"/>
            <a:chOff x="735099" y="1825878"/>
            <a:chExt cx="780288" cy="781812"/>
          </a:xfrm>
        </p:grpSpPr>
        <p:pic>
          <p:nvPicPr>
            <p:cNvPr id="7" name="Picture 6">
              <a:extLst>
                <a:ext uri="{FF2B5EF4-FFF2-40B4-BE49-F238E27FC236}">
                  <a16:creationId xmlns:a16="http://schemas.microsoft.com/office/drawing/2014/main" id="{C1F9B402-EDE9-410E-8C36-17BBDC969C06}"/>
                </a:ext>
              </a:extLst>
            </p:cNvPr>
            <p:cNvPicPr>
              <a:picLocks noChangeAspect="1"/>
            </p:cNvPicPr>
            <p:nvPr/>
          </p:nvPicPr>
          <p:blipFill>
            <a:blip r:embed="rId4"/>
            <a:stretch>
              <a:fillRect/>
            </a:stretch>
          </p:blipFill>
          <p:spPr>
            <a:xfrm>
              <a:off x="735099" y="1825878"/>
              <a:ext cx="780288" cy="781812"/>
            </a:xfrm>
            <a:prstGeom prst="rect">
              <a:avLst/>
            </a:prstGeom>
          </p:spPr>
        </p:pic>
        <p:pic>
          <p:nvPicPr>
            <p:cNvPr id="8" name="Picture 7" descr="Icon of a circular arrow with dollar sign at the centre">
              <a:extLst>
                <a:ext uri="{FF2B5EF4-FFF2-40B4-BE49-F238E27FC236}">
                  <a16:creationId xmlns:a16="http://schemas.microsoft.com/office/drawing/2014/main" id="{4FC7647D-3D1F-403B-8133-A2074DE2144B}"/>
                </a:ext>
              </a:extLst>
            </p:cNvPr>
            <p:cNvPicPr>
              <a:picLocks noChangeAspect="1"/>
            </p:cNvPicPr>
            <p:nvPr/>
          </p:nvPicPr>
          <p:blipFill>
            <a:blip r:embed="rId5"/>
            <a:stretch>
              <a:fillRect/>
            </a:stretch>
          </p:blipFill>
          <p:spPr>
            <a:xfrm>
              <a:off x="919162" y="2011044"/>
              <a:ext cx="412162" cy="411480"/>
            </a:xfrm>
            <a:prstGeom prst="rect">
              <a:avLst/>
            </a:prstGeom>
          </p:spPr>
        </p:pic>
      </p:grpSp>
    </p:spTree>
    <p:extLst>
      <p:ext uri="{BB962C8B-B14F-4D97-AF65-F5344CB8AC3E}">
        <p14:creationId xmlns:p14="http://schemas.microsoft.com/office/powerpoint/2010/main" val="2895477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fade">
                                      <p:cBhvr>
                                        <p:cTn id="37" dur="500"/>
                                        <p:tgtEl>
                                          <p:spTgt spid="1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7" end="7"/>
                                            </p:txEl>
                                          </p:spTgt>
                                        </p:tgtEl>
                                        <p:attrNameLst>
                                          <p:attrName>style.visibility</p:attrName>
                                        </p:attrNameLst>
                                      </p:cBhvr>
                                      <p:to>
                                        <p:strVal val="visible"/>
                                      </p:to>
                                    </p:set>
                                    <p:animEffect transition="in" filter="fade">
                                      <p:cBhvr>
                                        <p:cTn id="42" dur="500"/>
                                        <p:tgtEl>
                                          <p:spTgt spid="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33664" y="373112"/>
            <a:ext cx="11341268" cy="680196"/>
          </a:xfrm>
        </p:spPr>
        <p:txBody>
          <a:bodyPr/>
          <a:lstStyle/>
          <a:p>
            <a:r>
              <a:rPr lang="en-US" dirty="0">
                <a:latin typeface="+mn-lt"/>
                <a:hlinkClick r:id="rId3"/>
              </a:rPr>
              <a:t>Checklist - Optimize Cost</a:t>
            </a:r>
            <a:endParaRPr lang="en-US" dirty="0">
              <a:latin typeface="+mn-lt"/>
            </a:endParaRP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12725" y="1053308"/>
            <a:ext cx="9384447" cy="5370701"/>
          </a:xfrm>
        </p:spPr>
        <p:txBody>
          <a:bodyPr/>
          <a:lstStyle/>
          <a:p>
            <a:pPr>
              <a:spcAft>
                <a:spcPts val="200"/>
              </a:spcAft>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 Review the underutilized resources </a:t>
            </a:r>
          </a:p>
          <a:p>
            <a:pPr>
              <a:spcAft>
                <a:spcPts val="200"/>
              </a:spcAft>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 Continuously act on the cost reviews </a:t>
            </a:r>
          </a:p>
          <a:p>
            <a:pPr>
              <a:spcAft>
                <a:spcPts val="200"/>
              </a:spcAft>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 Use reserved instances on long running workloads</a:t>
            </a:r>
          </a:p>
          <a:p>
            <a:pPr>
              <a:spcAft>
                <a:spcPts val="200"/>
              </a:spcAft>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 Use discount prices</a:t>
            </a:r>
          </a:p>
          <a:p>
            <a:pPr>
              <a:spcAft>
                <a:spcPts val="200"/>
              </a:spcAft>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 Have a scale-in and scale-out policy</a:t>
            </a:r>
          </a:p>
          <a:p>
            <a:pPr>
              <a:spcAft>
                <a:spcPts val="200"/>
              </a:spcAft>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 Reevaluate design choices</a:t>
            </a:r>
          </a:p>
          <a:p>
            <a:pPr>
              <a:spcAft>
                <a:spcPts val="200"/>
              </a:spcAft>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 Choose the right storage tier </a:t>
            </a:r>
          </a:p>
          <a:p>
            <a:pPr>
              <a:spcAft>
                <a:spcPts val="200"/>
              </a:spcAft>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 Choose the right data store</a:t>
            </a:r>
          </a:p>
          <a:p>
            <a:pPr>
              <a:spcAft>
                <a:spcPts val="200"/>
              </a:spcAft>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 Choose Spot VMs for low priority workloads</a:t>
            </a:r>
          </a:p>
          <a:p>
            <a:pPr>
              <a:spcAft>
                <a:spcPts val="200"/>
              </a:spcAft>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 Optimize data transfer </a:t>
            </a:r>
          </a:p>
          <a:p>
            <a:pPr>
              <a:spcAft>
                <a:spcPts val="200"/>
              </a:spcAft>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 Reduce load on servers</a:t>
            </a:r>
          </a:p>
          <a:p>
            <a:pPr>
              <a:spcAft>
                <a:spcPts val="200"/>
              </a:spcAft>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 Use managed services</a:t>
            </a:r>
          </a:p>
        </p:txBody>
      </p:sp>
      <p:pic>
        <p:nvPicPr>
          <p:cNvPr id="2" name="Picture 1" descr="A picture containing drawing&#10;&#10;Description automatically generated">
            <a:extLst>
              <a:ext uri="{FF2B5EF4-FFF2-40B4-BE49-F238E27FC236}">
                <a16:creationId xmlns:a16="http://schemas.microsoft.com/office/drawing/2014/main" id="{77BECBBA-BF0D-4995-BB4D-DFC780415E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88648" y="5406362"/>
            <a:ext cx="1186284" cy="1186284"/>
          </a:xfrm>
          <a:prstGeom prst="rect">
            <a:avLst/>
          </a:prstGeom>
        </p:spPr>
      </p:pic>
    </p:spTree>
    <p:extLst>
      <p:ext uri="{BB962C8B-B14F-4D97-AF65-F5344CB8AC3E}">
        <p14:creationId xmlns:p14="http://schemas.microsoft.com/office/powerpoint/2010/main" val="2742062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fade">
                                      <p:cBhvr>
                                        <p:cTn id="37" dur="500"/>
                                        <p:tgtEl>
                                          <p:spTgt spid="1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7" end="7"/>
                                            </p:txEl>
                                          </p:spTgt>
                                        </p:tgtEl>
                                        <p:attrNameLst>
                                          <p:attrName>style.visibility</p:attrName>
                                        </p:attrNameLst>
                                      </p:cBhvr>
                                      <p:to>
                                        <p:strVal val="visible"/>
                                      </p:to>
                                    </p:set>
                                    <p:animEffect transition="in" filter="fade">
                                      <p:cBhvr>
                                        <p:cTn id="42" dur="500"/>
                                        <p:tgtEl>
                                          <p:spTgt spid="1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xEl>
                                              <p:pRg st="8" end="8"/>
                                            </p:txEl>
                                          </p:spTgt>
                                        </p:tgtEl>
                                        <p:attrNameLst>
                                          <p:attrName>style.visibility</p:attrName>
                                        </p:attrNameLst>
                                      </p:cBhvr>
                                      <p:to>
                                        <p:strVal val="visible"/>
                                      </p:to>
                                    </p:set>
                                    <p:animEffect transition="in" filter="fade">
                                      <p:cBhvr>
                                        <p:cTn id="47" dur="500"/>
                                        <p:tgtEl>
                                          <p:spTgt spid="1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xEl>
                                              <p:pRg st="9" end="9"/>
                                            </p:txEl>
                                          </p:spTgt>
                                        </p:tgtEl>
                                        <p:attrNameLst>
                                          <p:attrName>style.visibility</p:attrName>
                                        </p:attrNameLst>
                                      </p:cBhvr>
                                      <p:to>
                                        <p:strVal val="visible"/>
                                      </p:to>
                                    </p:set>
                                    <p:animEffect transition="in" filter="fade">
                                      <p:cBhvr>
                                        <p:cTn id="52" dur="500"/>
                                        <p:tgtEl>
                                          <p:spTgt spid="1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
                                            <p:txEl>
                                              <p:pRg st="10" end="10"/>
                                            </p:txEl>
                                          </p:spTgt>
                                        </p:tgtEl>
                                        <p:attrNameLst>
                                          <p:attrName>style.visibility</p:attrName>
                                        </p:attrNameLst>
                                      </p:cBhvr>
                                      <p:to>
                                        <p:strVal val="visible"/>
                                      </p:to>
                                    </p:set>
                                    <p:animEffect transition="in" filter="fade">
                                      <p:cBhvr>
                                        <p:cTn id="57" dur="500"/>
                                        <p:tgtEl>
                                          <p:spTgt spid="1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5">
                                            <p:txEl>
                                              <p:pRg st="11" end="11"/>
                                            </p:txEl>
                                          </p:spTgt>
                                        </p:tgtEl>
                                        <p:attrNameLst>
                                          <p:attrName>style.visibility</p:attrName>
                                        </p:attrNameLst>
                                      </p:cBhvr>
                                      <p:to>
                                        <p:strVal val="visible"/>
                                      </p:to>
                                    </p:set>
                                    <p:animEffect transition="in" filter="fade">
                                      <p:cBhvr>
                                        <p:cTn id="62" dur="500"/>
                                        <p:tgtEl>
                                          <p:spTgt spid="1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2765" y="3209808"/>
            <a:ext cx="11306469" cy="438383"/>
          </a:xfrm>
        </p:spPr>
        <p:txBody>
          <a:bodyPr/>
          <a:lstStyle/>
          <a:p>
            <a:r>
              <a:rPr lang="en-US" sz="4000" dirty="0">
                <a:latin typeface="Segoe UI" panose="020B0502040204020203" pitchFamily="34" charset="0"/>
              </a:rPr>
              <a:t>Module 12 Review Questions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42766" y="1197955"/>
            <a:ext cx="9384447" cy="897682"/>
          </a:xfrm>
        </p:spPr>
        <p:txBody>
          <a:bodyPr/>
          <a:lstStyle/>
          <a:p>
            <a:endParaRPr lang="en-US" dirty="0">
              <a:latin typeface="+mn-lt"/>
            </a:endParaRPr>
          </a:p>
          <a:p>
            <a:pPr lvl="1"/>
            <a:endParaRPr lang="en-US" dirty="0"/>
          </a:p>
        </p:txBody>
      </p:sp>
      <p:grpSp>
        <p:nvGrpSpPr>
          <p:cNvPr id="5" name="Group 4" descr="Icon of bar charts with a dollar sign">
            <a:extLst>
              <a:ext uri="{FF2B5EF4-FFF2-40B4-BE49-F238E27FC236}">
                <a16:creationId xmlns:a16="http://schemas.microsoft.com/office/drawing/2014/main" id="{49B9DE56-8041-44DE-99E4-78B63B40C472}"/>
              </a:ext>
            </a:extLst>
          </p:cNvPr>
          <p:cNvGrpSpPr/>
          <p:nvPr/>
        </p:nvGrpSpPr>
        <p:grpSpPr>
          <a:xfrm>
            <a:off x="10448224" y="5308332"/>
            <a:ext cx="1155915" cy="1096968"/>
            <a:chOff x="1867543" y="1825878"/>
            <a:chExt cx="780288" cy="781812"/>
          </a:xfrm>
        </p:grpSpPr>
        <p:pic>
          <p:nvPicPr>
            <p:cNvPr id="6" name="Picture 5">
              <a:extLst>
                <a:ext uri="{FF2B5EF4-FFF2-40B4-BE49-F238E27FC236}">
                  <a16:creationId xmlns:a16="http://schemas.microsoft.com/office/drawing/2014/main" id="{0FAC529F-D839-43F3-8DAC-9649D72715C3}"/>
                </a:ext>
              </a:extLst>
            </p:cNvPr>
            <p:cNvPicPr>
              <a:picLocks noChangeAspect="1"/>
            </p:cNvPicPr>
            <p:nvPr/>
          </p:nvPicPr>
          <p:blipFill>
            <a:blip r:embed="rId3"/>
            <a:stretch>
              <a:fillRect/>
            </a:stretch>
          </p:blipFill>
          <p:spPr>
            <a:xfrm>
              <a:off x="1867543" y="1825878"/>
              <a:ext cx="780288" cy="781812"/>
            </a:xfrm>
            <a:prstGeom prst="rect">
              <a:avLst/>
            </a:prstGeom>
          </p:spPr>
        </p:pic>
        <p:pic>
          <p:nvPicPr>
            <p:cNvPr id="7" name="Picture 6" descr="Icon of bar charts with a dollar sign">
              <a:extLst>
                <a:ext uri="{FF2B5EF4-FFF2-40B4-BE49-F238E27FC236}">
                  <a16:creationId xmlns:a16="http://schemas.microsoft.com/office/drawing/2014/main" id="{37DBF4C3-A5AC-4888-9695-B5433A543263}"/>
                </a:ext>
              </a:extLst>
            </p:cNvPr>
            <p:cNvPicPr>
              <a:picLocks noChangeAspect="1"/>
            </p:cNvPicPr>
            <p:nvPr/>
          </p:nvPicPr>
          <p:blipFill>
            <a:blip r:embed="rId4"/>
            <a:stretch>
              <a:fillRect/>
            </a:stretch>
          </p:blipFill>
          <p:spPr>
            <a:xfrm>
              <a:off x="2097781" y="2033904"/>
              <a:ext cx="319813" cy="365760"/>
            </a:xfrm>
            <a:prstGeom prst="rect">
              <a:avLst/>
            </a:prstGeom>
          </p:spPr>
        </p:pic>
      </p:grpSp>
    </p:spTree>
    <p:extLst>
      <p:ext uri="{BB962C8B-B14F-4D97-AF65-F5344CB8AC3E}">
        <p14:creationId xmlns:p14="http://schemas.microsoft.com/office/powerpoint/2010/main" val="17850469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a:xfrm>
            <a:off x="455995" y="1845501"/>
            <a:ext cx="9504281" cy="1473188"/>
          </a:xfrm>
        </p:spPr>
        <p:txBody>
          <a:bodyPr/>
          <a:lstStyle/>
          <a:p>
            <a:r>
              <a:rPr lang="en-US" sz="3137" dirty="0"/>
              <a:t>Online Role-based training resources:</a:t>
            </a:r>
            <a:br>
              <a:rPr lang="en-US" sz="1029" dirty="0"/>
            </a:br>
            <a:br>
              <a:rPr lang="en-US" sz="1029" dirty="0"/>
            </a:br>
            <a:r>
              <a:rPr lang="en-US" dirty="0"/>
              <a:t>Microsoft Learn</a:t>
            </a:r>
            <a:br>
              <a:rPr lang="en-US" dirty="0"/>
            </a:br>
            <a:r>
              <a:rPr lang="en-US" dirty="0">
                <a:solidFill>
                  <a:schemeClr val="tx2">
                    <a:lumMod val="40000"/>
                    <a:lumOff val="60000"/>
                  </a:schemeClr>
                </a:solidFill>
                <a:hlinkClick r:id="rId3">
                  <a:extLst>
                    <a:ext uri="{A12FA001-AC4F-418D-AE19-62706E023703}">
                      <ahyp:hlinkClr xmlns:ahyp="http://schemas.microsoft.com/office/drawing/2018/hyperlinkcolor" val="tx"/>
                    </a:ext>
                  </a:extLst>
                </a:hlinkClick>
              </a:rPr>
              <a:t>https://docs.microsoft.com/en-us/learn/</a:t>
            </a:r>
            <a:endParaRPr lang="en-US" dirty="0">
              <a:solidFill>
                <a:schemeClr val="tx2">
                  <a:lumMod val="40000"/>
                  <a:lumOff val="60000"/>
                </a:schemeClr>
              </a:solidFill>
            </a:endParaRPr>
          </a:p>
        </p:txBody>
      </p:sp>
    </p:spTree>
    <p:extLst>
      <p:ext uri="{BB962C8B-B14F-4D97-AF65-F5344CB8AC3E}">
        <p14:creationId xmlns:p14="http://schemas.microsoft.com/office/powerpoint/2010/main" val="419375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65362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a:xfrm>
            <a:off x="428681" y="2532575"/>
            <a:ext cx="11561001" cy="1792850"/>
          </a:xfrm>
        </p:spPr>
        <p:txBody>
          <a:bodyPr/>
          <a:lstStyle/>
          <a:p>
            <a:r>
              <a:rPr lang="en-US" dirty="0"/>
              <a:t>Module 12: Design for Cost Optimization</a:t>
            </a:r>
          </a:p>
        </p:txBody>
      </p:sp>
      <p:sp>
        <p:nvSpPr>
          <p:cNvPr id="5" name="Text Placeholder 4">
            <a:extLst>
              <a:ext uri="{FF2B5EF4-FFF2-40B4-BE49-F238E27FC236}">
                <a16:creationId xmlns:a16="http://schemas.microsoft.com/office/drawing/2014/main" id="{A8B16814-71FE-4B3F-9047-77C867331668}"/>
              </a:ext>
            </a:extLst>
          </p:cNvPr>
          <p:cNvSpPr>
            <a:spLocks noGrp="1"/>
          </p:cNvSpPr>
          <p:nvPr>
            <p:ph type="body" sz="quarter" idx="15"/>
          </p:nvPr>
        </p:nvSpPr>
        <p:spPr>
          <a:xfrm>
            <a:off x="442466" y="4349983"/>
            <a:ext cx="9602819" cy="394082"/>
          </a:xfrm>
        </p:spPr>
        <p:txBody>
          <a:bodyPr/>
          <a:lstStyle/>
          <a:p>
            <a:r>
              <a:rPr lang="en-US" sz="1961" dirty="0"/>
              <a:t>Solutions for Cost Management and Cost Reduction</a:t>
            </a:r>
          </a:p>
        </p:txBody>
      </p:sp>
    </p:spTree>
    <p:extLst>
      <p:ext uri="{BB962C8B-B14F-4D97-AF65-F5344CB8AC3E}">
        <p14:creationId xmlns:p14="http://schemas.microsoft.com/office/powerpoint/2010/main" val="330487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2" y="3088902"/>
            <a:ext cx="2030479" cy="680196"/>
          </a:xfrm>
        </p:spPr>
        <p:txBody>
          <a:bodyPr/>
          <a:lstStyle/>
          <a:p>
            <a:r>
              <a:rPr lang="en-US" dirty="0"/>
              <a:t>Learning Objectives</a:t>
            </a:r>
          </a:p>
        </p:txBody>
      </p:sp>
      <p:sp>
        <p:nvSpPr>
          <p:cNvPr id="3" name="Text Placeholder 2"/>
          <p:cNvSpPr>
            <a:spLocks noGrp="1"/>
          </p:cNvSpPr>
          <p:nvPr>
            <p:ph type="body" sz="quarter" idx="17"/>
          </p:nvPr>
        </p:nvSpPr>
        <p:spPr>
          <a:xfrm>
            <a:off x="4061244" y="2750493"/>
            <a:ext cx="7695070" cy="741783"/>
          </a:xfrm>
        </p:spPr>
        <p:txBody>
          <a:bodyPr/>
          <a:lstStyle/>
          <a:p>
            <a:pPr lvl="1"/>
            <a:r>
              <a:rPr lang="en-US" dirty="0"/>
              <a:t>Recommendations for Minimizing Costs</a:t>
            </a:r>
          </a:p>
        </p:txBody>
      </p:sp>
      <p:sp>
        <p:nvSpPr>
          <p:cNvPr id="4" name="Text Placeholder 3">
            <a:extLst>
              <a:ext uri="{FF2B5EF4-FFF2-40B4-BE49-F238E27FC236}">
                <a16:creationId xmlns:a16="http://schemas.microsoft.com/office/drawing/2014/main" id="{5314F318-BBD2-4B03-8429-65A4F541D189}"/>
              </a:ext>
            </a:extLst>
          </p:cNvPr>
          <p:cNvSpPr>
            <a:spLocks noGrp="1"/>
          </p:cNvSpPr>
          <p:nvPr>
            <p:ph type="body" sz="quarter" idx="19"/>
          </p:nvPr>
        </p:nvSpPr>
        <p:spPr>
          <a:xfrm>
            <a:off x="4061244" y="3615552"/>
            <a:ext cx="7695070" cy="741783"/>
          </a:xfrm>
        </p:spPr>
        <p:txBody>
          <a:bodyPr/>
          <a:lstStyle/>
          <a:p>
            <a:pPr lvl="1"/>
            <a:r>
              <a:rPr lang="en-US" dirty="0"/>
              <a:t>Cost Optimization Checklists</a:t>
            </a:r>
          </a:p>
        </p:txBody>
      </p:sp>
      <p:sp>
        <p:nvSpPr>
          <p:cNvPr id="5" name="Text Placeholder 4">
            <a:extLst>
              <a:ext uri="{FF2B5EF4-FFF2-40B4-BE49-F238E27FC236}">
                <a16:creationId xmlns:a16="http://schemas.microsoft.com/office/drawing/2014/main" id="{857B8CDE-A7E2-4EAD-9A8D-54940A9C743F}"/>
              </a:ext>
            </a:extLst>
          </p:cNvPr>
          <p:cNvSpPr>
            <a:spLocks noGrp="1"/>
          </p:cNvSpPr>
          <p:nvPr>
            <p:ph type="body" sz="quarter" idx="21"/>
          </p:nvPr>
        </p:nvSpPr>
        <p:spPr>
          <a:xfrm>
            <a:off x="4061244" y="4480611"/>
            <a:ext cx="7695070" cy="741783"/>
          </a:xfrm>
        </p:spPr>
        <p:txBody>
          <a:bodyPr/>
          <a:lstStyle/>
          <a:p>
            <a:pPr lvl="1"/>
            <a:r>
              <a:rPr lang="en-US" dirty="0"/>
              <a:t>Module Review Questions</a:t>
            </a:r>
          </a:p>
        </p:txBody>
      </p:sp>
      <p:grpSp>
        <p:nvGrpSpPr>
          <p:cNvPr id="26" name="Group 25">
            <a:extLst>
              <a:ext uri="{FF2B5EF4-FFF2-40B4-BE49-F238E27FC236}">
                <a16:creationId xmlns:a16="http://schemas.microsoft.com/office/drawing/2014/main" id="{1658902A-7888-4D5A-BBDF-6314A9706F60}"/>
              </a:ext>
            </a:extLst>
          </p:cNvPr>
          <p:cNvGrpSpPr/>
          <p:nvPr/>
        </p:nvGrpSpPr>
        <p:grpSpPr>
          <a:xfrm>
            <a:off x="3052728" y="4469624"/>
            <a:ext cx="702132" cy="702232"/>
            <a:chOff x="3031668" y="3935251"/>
            <a:chExt cx="702132" cy="702232"/>
          </a:xfrm>
        </p:grpSpPr>
        <p:grpSp>
          <p:nvGrpSpPr>
            <p:cNvPr id="20" name="Group 19">
              <a:extLst>
                <a:ext uri="{FF2B5EF4-FFF2-40B4-BE49-F238E27FC236}">
                  <a16:creationId xmlns:a16="http://schemas.microsoft.com/office/drawing/2014/main" id="{11F7575F-FFA8-4B8C-A359-DF2580906502}"/>
                </a:ext>
              </a:extLst>
            </p:cNvPr>
            <p:cNvGrpSpPr/>
            <p:nvPr/>
          </p:nvGrpSpPr>
          <p:grpSpPr>
            <a:xfrm>
              <a:off x="3031668" y="3935251"/>
              <a:ext cx="702132" cy="702232"/>
              <a:chOff x="3031668" y="3935251"/>
              <a:chExt cx="702132" cy="702232"/>
            </a:xfrm>
          </p:grpSpPr>
          <p:sp>
            <p:nvSpPr>
              <p:cNvPr id="38" name="Freeform 5">
                <a:extLst>
                  <a:ext uri="{FF2B5EF4-FFF2-40B4-BE49-F238E27FC236}">
                    <a16:creationId xmlns:a16="http://schemas.microsoft.com/office/drawing/2014/main" id="{56F065CE-177B-490A-A251-D0F4169A5766}"/>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9" name="Freeform 6">
                <a:extLst>
                  <a:ext uri="{FF2B5EF4-FFF2-40B4-BE49-F238E27FC236}">
                    <a16:creationId xmlns:a16="http://schemas.microsoft.com/office/drawing/2014/main" id="{4A37F30B-0F4B-440C-B966-1CE9DD6EF9B7}"/>
                  </a:ext>
                </a:extLst>
              </p:cNvPr>
              <p:cNvSpPr>
                <a:spLocks noEditPoints="1"/>
              </p:cNvSpPr>
              <p:nvPr/>
            </p:nvSpPr>
            <p:spPr bwMode="auto">
              <a:xfrm>
                <a:off x="3079954" y="3984112"/>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12" name="Picture 11" descr="Icon of a screen with dots">
              <a:extLst>
                <a:ext uri="{FF2B5EF4-FFF2-40B4-BE49-F238E27FC236}">
                  <a16:creationId xmlns:a16="http://schemas.microsoft.com/office/drawing/2014/main" id="{AC05A14D-F3EA-4968-AB36-81AA9F213EF0}"/>
                </a:ext>
              </a:extLst>
            </p:cNvPr>
            <p:cNvPicPr>
              <a:picLocks noChangeAspect="1"/>
            </p:cNvPicPr>
            <p:nvPr/>
          </p:nvPicPr>
          <p:blipFill>
            <a:blip r:embed="rId3"/>
            <a:stretch>
              <a:fillRect/>
            </a:stretch>
          </p:blipFill>
          <p:spPr>
            <a:xfrm>
              <a:off x="3199854" y="4149132"/>
              <a:ext cx="365760" cy="274470"/>
            </a:xfrm>
            <a:prstGeom prst="rect">
              <a:avLst/>
            </a:prstGeom>
          </p:spPr>
        </p:pic>
      </p:grpSp>
      <p:grpSp>
        <p:nvGrpSpPr>
          <p:cNvPr id="45" name="Group 44">
            <a:extLst>
              <a:ext uri="{FF2B5EF4-FFF2-40B4-BE49-F238E27FC236}">
                <a16:creationId xmlns:a16="http://schemas.microsoft.com/office/drawing/2014/main" id="{14BB4BCD-65F3-4CB3-8E77-770B3089854B}"/>
              </a:ext>
            </a:extLst>
          </p:cNvPr>
          <p:cNvGrpSpPr/>
          <p:nvPr/>
        </p:nvGrpSpPr>
        <p:grpSpPr>
          <a:xfrm>
            <a:off x="3035684" y="2761084"/>
            <a:ext cx="702132" cy="702232"/>
            <a:chOff x="3031668" y="462996"/>
            <a:chExt cx="702132" cy="702232"/>
          </a:xfrm>
        </p:grpSpPr>
        <p:grpSp>
          <p:nvGrpSpPr>
            <p:cNvPr id="46" name="Group 45">
              <a:extLst>
                <a:ext uri="{FF2B5EF4-FFF2-40B4-BE49-F238E27FC236}">
                  <a16:creationId xmlns:a16="http://schemas.microsoft.com/office/drawing/2014/main" id="{3CC50EE3-D909-4B5F-A22F-9251652A99C1}"/>
                </a:ext>
              </a:extLst>
            </p:cNvPr>
            <p:cNvGrpSpPr/>
            <p:nvPr/>
          </p:nvGrpSpPr>
          <p:grpSpPr>
            <a:xfrm>
              <a:off x="3031668" y="462996"/>
              <a:ext cx="702132" cy="702232"/>
              <a:chOff x="3031668" y="462996"/>
              <a:chExt cx="702132" cy="702232"/>
            </a:xfrm>
          </p:grpSpPr>
          <p:sp>
            <p:nvSpPr>
              <p:cNvPr id="48" name="Freeform 5">
                <a:extLst>
                  <a:ext uri="{FF2B5EF4-FFF2-40B4-BE49-F238E27FC236}">
                    <a16:creationId xmlns:a16="http://schemas.microsoft.com/office/drawing/2014/main" id="{662DFAC0-82E2-4685-B0EA-9B94B9895254}"/>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9" name="Freeform 6">
                <a:extLst>
                  <a:ext uri="{FF2B5EF4-FFF2-40B4-BE49-F238E27FC236}">
                    <a16:creationId xmlns:a16="http://schemas.microsoft.com/office/drawing/2014/main" id="{59E50ED3-17DC-4841-8696-4B60EC9B453F}"/>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47" name="Picture 46" descr="Icon of three concentric arcs">
              <a:extLst>
                <a:ext uri="{FF2B5EF4-FFF2-40B4-BE49-F238E27FC236}">
                  <a16:creationId xmlns:a16="http://schemas.microsoft.com/office/drawing/2014/main" id="{4C9647D4-F63C-42EE-B67D-22BD134E767B}"/>
                </a:ext>
              </a:extLst>
            </p:cNvPr>
            <p:cNvPicPr>
              <a:picLocks noChangeAspect="1"/>
            </p:cNvPicPr>
            <p:nvPr/>
          </p:nvPicPr>
          <p:blipFill>
            <a:blip r:embed="rId4"/>
            <a:stretch>
              <a:fillRect/>
            </a:stretch>
          </p:blipFill>
          <p:spPr>
            <a:xfrm>
              <a:off x="3196572" y="627950"/>
              <a:ext cx="372325" cy="372325"/>
            </a:xfrm>
            <a:prstGeom prst="rect">
              <a:avLst/>
            </a:prstGeom>
          </p:spPr>
        </p:pic>
      </p:grpSp>
      <p:grpSp>
        <p:nvGrpSpPr>
          <p:cNvPr id="50" name="Group 49">
            <a:extLst>
              <a:ext uri="{FF2B5EF4-FFF2-40B4-BE49-F238E27FC236}">
                <a16:creationId xmlns:a16="http://schemas.microsoft.com/office/drawing/2014/main" id="{CD0C90C2-DC78-459A-B5EE-FC16ABC8E0DA}"/>
              </a:ext>
            </a:extLst>
          </p:cNvPr>
          <p:cNvGrpSpPr/>
          <p:nvPr/>
        </p:nvGrpSpPr>
        <p:grpSpPr>
          <a:xfrm>
            <a:off x="3036029" y="3635327"/>
            <a:ext cx="702132" cy="702232"/>
            <a:chOff x="3031668" y="462996"/>
            <a:chExt cx="702132" cy="702232"/>
          </a:xfrm>
        </p:grpSpPr>
        <p:grpSp>
          <p:nvGrpSpPr>
            <p:cNvPr id="51" name="Group 50">
              <a:extLst>
                <a:ext uri="{FF2B5EF4-FFF2-40B4-BE49-F238E27FC236}">
                  <a16:creationId xmlns:a16="http://schemas.microsoft.com/office/drawing/2014/main" id="{A86315B6-9048-4CC0-A586-E5C91965E5DB}"/>
                </a:ext>
              </a:extLst>
            </p:cNvPr>
            <p:cNvGrpSpPr/>
            <p:nvPr/>
          </p:nvGrpSpPr>
          <p:grpSpPr>
            <a:xfrm>
              <a:off x="3031668" y="462996"/>
              <a:ext cx="702132" cy="702232"/>
              <a:chOff x="3031668" y="462996"/>
              <a:chExt cx="702132" cy="702232"/>
            </a:xfrm>
          </p:grpSpPr>
          <p:sp>
            <p:nvSpPr>
              <p:cNvPr id="53" name="Freeform 5">
                <a:extLst>
                  <a:ext uri="{FF2B5EF4-FFF2-40B4-BE49-F238E27FC236}">
                    <a16:creationId xmlns:a16="http://schemas.microsoft.com/office/drawing/2014/main" id="{CBB2B370-29B7-4689-ADB9-484277FF263E}"/>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4" name="Freeform 6">
                <a:extLst>
                  <a:ext uri="{FF2B5EF4-FFF2-40B4-BE49-F238E27FC236}">
                    <a16:creationId xmlns:a16="http://schemas.microsoft.com/office/drawing/2014/main" id="{39FB2F8F-0F44-482D-A8B3-F1AAFBB96933}"/>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52" name="Picture 51" descr="Icon of three concentric arcs">
              <a:extLst>
                <a:ext uri="{FF2B5EF4-FFF2-40B4-BE49-F238E27FC236}">
                  <a16:creationId xmlns:a16="http://schemas.microsoft.com/office/drawing/2014/main" id="{480B8537-83AA-4712-A36C-41F833BFA737}"/>
                </a:ext>
              </a:extLst>
            </p:cNvPr>
            <p:cNvPicPr>
              <a:picLocks noChangeAspect="1"/>
            </p:cNvPicPr>
            <p:nvPr/>
          </p:nvPicPr>
          <p:blipFill>
            <a:blip r:embed="rId4"/>
            <a:stretch>
              <a:fillRect/>
            </a:stretch>
          </p:blipFill>
          <p:spPr>
            <a:xfrm>
              <a:off x="3196572" y="627950"/>
              <a:ext cx="372325" cy="372325"/>
            </a:xfrm>
            <a:prstGeom prst="rect">
              <a:avLst/>
            </a:prstGeom>
          </p:spPr>
        </p:pic>
      </p:grpSp>
      <p:sp>
        <p:nvSpPr>
          <p:cNvPr id="21" name="Text Placeholder 2">
            <a:extLst>
              <a:ext uri="{FF2B5EF4-FFF2-40B4-BE49-F238E27FC236}">
                <a16:creationId xmlns:a16="http://schemas.microsoft.com/office/drawing/2014/main" id="{B5E559AA-9039-4291-ACAA-92932592C53F}"/>
              </a:ext>
            </a:extLst>
          </p:cNvPr>
          <p:cNvSpPr txBox="1">
            <a:spLocks/>
          </p:cNvSpPr>
          <p:nvPr/>
        </p:nvSpPr>
        <p:spPr>
          <a:xfrm>
            <a:off x="4061244" y="1876448"/>
            <a:ext cx="7695070" cy="741783"/>
          </a:xfrm>
          <a:prstGeom prst="rect">
            <a:avLst/>
          </a:prstGeom>
        </p:spPr>
        <p:txBody>
          <a:bodyPr vert="horz" wrap="square" lIns="0" tIns="0" rIns="0" bIns="0" rtlCol="0" anchor="ctr">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lang="en-US" sz="1800" b="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Recommend Solutions for Cost Management</a:t>
            </a:r>
          </a:p>
        </p:txBody>
      </p:sp>
      <p:grpSp>
        <p:nvGrpSpPr>
          <p:cNvPr id="22" name="Group 21">
            <a:extLst>
              <a:ext uri="{FF2B5EF4-FFF2-40B4-BE49-F238E27FC236}">
                <a16:creationId xmlns:a16="http://schemas.microsoft.com/office/drawing/2014/main" id="{CBE9839B-A53B-4076-8ABB-382981825A0E}"/>
              </a:ext>
            </a:extLst>
          </p:cNvPr>
          <p:cNvGrpSpPr/>
          <p:nvPr/>
        </p:nvGrpSpPr>
        <p:grpSpPr>
          <a:xfrm>
            <a:off x="3035684" y="1887039"/>
            <a:ext cx="702132" cy="702232"/>
            <a:chOff x="3031668" y="462996"/>
            <a:chExt cx="702132" cy="702232"/>
          </a:xfrm>
        </p:grpSpPr>
        <p:grpSp>
          <p:nvGrpSpPr>
            <p:cNvPr id="23" name="Group 22">
              <a:extLst>
                <a:ext uri="{FF2B5EF4-FFF2-40B4-BE49-F238E27FC236}">
                  <a16:creationId xmlns:a16="http://schemas.microsoft.com/office/drawing/2014/main" id="{B9F55B58-96CA-4176-81E8-5EACE4BCADA0}"/>
                </a:ext>
              </a:extLst>
            </p:cNvPr>
            <p:cNvGrpSpPr/>
            <p:nvPr/>
          </p:nvGrpSpPr>
          <p:grpSpPr>
            <a:xfrm>
              <a:off x="3031668" y="462996"/>
              <a:ext cx="702132" cy="702232"/>
              <a:chOff x="3031668" y="462996"/>
              <a:chExt cx="702132" cy="702232"/>
            </a:xfrm>
          </p:grpSpPr>
          <p:sp>
            <p:nvSpPr>
              <p:cNvPr id="25" name="Freeform 5">
                <a:extLst>
                  <a:ext uri="{FF2B5EF4-FFF2-40B4-BE49-F238E27FC236}">
                    <a16:creationId xmlns:a16="http://schemas.microsoft.com/office/drawing/2014/main" id="{F4578B49-35EF-4A2E-B28E-716072F19D35}"/>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7" name="Freeform 6">
                <a:extLst>
                  <a:ext uri="{FF2B5EF4-FFF2-40B4-BE49-F238E27FC236}">
                    <a16:creationId xmlns:a16="http://schemas.microsoft.com/office/drawing/2014/main" id="{B62BD556-0084-4CCB-9C98-91F33EFEDC83}"/>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24" name="Picture 23" descr="Icon of three concentric arcs">
              <a:extLst>
                <a:ext uri="{FF2B5EF4-FFF2-40B4-BE49-F238E27FC236}">
                  <a16:creationId xmlns:a16="http://schemas.microsoft.com/office/drawing/2014/main" id="{61E65E01-1AA0-45F7-B14E-B943B27C35EC}"/>
                </a:ext>
              </a:extLst>
            </p:cNvPr>
            <p:cNvPicPr>
              <a:picLocks noChangeAspect="1"/>
            </p:cNvPicPr>
            <p:nvPr/>
          </p:nvPicPr>
          <p:blipFill>
            <a:blip r:embed="rId4"/>
            <a:stretch>
              <a:fillRect/>
            </a:stretch>
          </p:blipFill>
          <p:spPr>
            <a:xfrm>
              <a:off x="3196572" y="627950"/>
              <a:ext cx="372325" cy="372325"/>
            </a:xfrm>
            <a:prstGeom prst="rect">
              <a:avLst/>
            </a:prstGeom>
          </p:spPr>
        </p:pic>
      </p:grpSp>
    </p:spTree>
    <p:extLst>
      <p:ext uri="{BB962C8B-B14F-4D97-AF65-F5344CB8AC3E}">
        <p14:creationId xmlns:p14="http://schemas.microsoft.com/office/powerpoint/2010/main" val="228381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47185" y="2787026"/>
            <a:ext cx="8644889" cy="1650141"/>
          </a:xfrm>
        </p:spPr>
        <p:txBody>
          <a:bodyPr/>
          <a:lstStyle/>
          <a:p>
            <a:r>
              <a:rPr lang="en-US" sz="4000" dirty="0">
                <a:latin typeface="+mn-lt"/>
              </a:rPr>
              <a:t>Recommend Solutions for Cost Management</a:t>
            </a:r>
          </a:p>
        </p:txBody>
      </p:sp>
      <p:grpSp>
        <p:nvGrpSpPr>
          <p:cNvPr id="7" name="Group 6" descr="Icon of bar charts with a dollar sign">
            <a:extLst>
              <a:ext uri="{FF2B5EF4-FFF2-40B4-BE49-F238E27FC236}">
                <a16:creationId xmlns:a16="http://schemas.microsoft.com/office/drawing/2014/main" id="{BA0FC433-1553-4EF0-856C-AA1635DDA10F}"/>
              </a:ext>
            </a:extLst>
          </p:cNvPr>
          <p:cNvGrpSpPr/>
          <p:nvPr/>
        </p:nvGrpSpPr>
        <p:grpSpPr>
          <a:xfrm>
            <a:off x="10448224" y="5308332"/>
            <a:ext cx="1155915" cy="1096968"/>
            <a:chOff x="1867543" y="1825878"/>
            <a:chExt cx="780288" cy="781812"/>
          </a:xfrm>
        </p:grpSpPr>
        <p:pic>
          <p:nvPicPr>
            <p:cNvPr id="8" name="Picture 7">
              <a:extLst>
                <a:ext uri="{FF2B5EF4-FFF2-40B4-BE49-F238E27FC236}">
                  <a16:creationId xmlns:a16="http://schemas.microsoft.com/office/drawing/2014/main" id="{17A1A59A-4DA2-4098-BB8D-E38564255CB8}"/>
                </a:ext>
              </a:extLst>
            </p:cNvPr>
            <p:cNvPicPr>
              <a:picLocks noChangeAspect="1"/>
            </p:cNvPicPr>
            <p:nvPr/>
          </p:nvPicPr>
          <p:blipFill>
            <a:blip r:embed="rId3"/>
            <a:stretch>
              <a:fillRect/>
            </a:stretch>
          </p:blipFill>
          <p:spPr>
            <a:xfrm>
              <a:off x="1867543" y="1825878"/>
              <a:ext cx="780288" cy="781812"/>
            </a:xfrm>
            <a:prstGeom prst="rect">
              <a:avLst/>
            </a:prstGeom>
          </p:spPr>
        </p:pic>
        <p:pic>
          <p:nvPicPr>
            <p:cNvPr id="9" name="Picture 8" descr="Icon of bar charts with a dollar sign">
              <a:extLst>
                <a:ext uri="{FF2B5EF4-FFF2-40B4-BE49-F238E27FC236}">
                  <a16:creationId xmlns:a16="http://schemas.microsoft.com/office/drawing/2014/main" id="{35022584-F81C-445A-AB6B-BA1DA8E2C3CD}"/>
                </a:ext>
              </a:extLst>
            </p:cNvPr>
            <p:cNvPicPr>
              <a:picLocks noChangeAspect="1"/>
            </p:cNvPicPr>
            <p:nvPr/>
          </p:nvPicPr>
          <p:blipFill>
            <a:blip r:embed="rId4"/>
            <a:stretch>
              <a:fillRect/>
            </a:stretch>
          </p:blipFill>
          <p:spPr>
            <a:xfrm>
              <a:off x="2097781" y="2033904"/>
              <a:ext cx="319813" cy="365760"/>
            </a:xfrm>
            <a:prstGeom prst="rect">
              <a:avLst/>
            </a:prstGeom>
          </p:spPr>
        </p:pic>
      </p:grpSp>
    </p:spTree>
    <p:extLst>
      <p:ext uri="{BB962C8B-B14F-4D97-AF65-F5344CB8AC3E}">
        <p14:creationId xmlns:p14="http://schemas.microsoft.com/office/powerpoint/2010/main" val="17539004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Azure Cost Management</a:t>
            </a:r>
          </a:p>
        </p:txBody>
      </p:sp>
      <p:sp>
        <p:nvSpPr>
          <p:cNvPr id="11" name="TextBox 10">
            <a:extLst>
              <a:ext uri="{FF2B5EF4-FFF2-40B4-BE49-F238E27FC236}">
                <a16:creationId xmlns:a16="http://schemas.microsoft.com/office/drawing/2014/main" id="{76CD2C73-B825-4481-BC83-CBD4BDFAA821}"/>
              </a:ext>
            </a:extLst>
          </p:cNvPr>
          <p:cNvSpPr txBox="1"/>
          <p:nvPr/>
        </p:nvSpPr>
        <p:spPr>
          <a:xfrm>
            <a:off x="333583" y="1265875"/>
            <a:ext cx="11306469" cy="4659674"/>
          </a:xfrm>
          <a:prstGeom prst="rect">
            <a:avLst/>
          </a:prstGeom>
          <a:noFill/>
        </p:spPr>
        <p:txBody>
          <a:bodyPr wrap="square">
            <a:spAutoFit/>
          </a:bodyPr>
          <a:lstStyle/>
          <a:p>
            <a:pPr>
              <a:spcAft>
                <a:spcPts val="1600"/>
              </a:spcAft>
            </a:pPr>
            <a:r>
              <a:rPr lang="en-US" sz="2200" dirty="0">
                <a:cs typeface="Segoe UI Light" panose="020B0502040204020203" pitchFamily="34" charset="0"/>
              </a:rPr>
              <a:t>Cost Management displays organizational cost and usage patterns </a:t>
            </a:r>
          </a:p>
          <a:p>
            <a:pPr>
              <a:spcAft>
                <a:spcPts val="4200"/>
              </a:spcAft>
            </a:pPr>
            <a:r>
              <a:rPr lang="en-US" sz="2200" dirty="0">
                <a:cs typeface="Segoe UI Light" panose="020B0502040204020203" pitchFamily="34" charset="0"/>
              </a:rPr>
              <a:t>Show usage-based costs consumed by Azure services and third-party Marketplace offerings</a:t>
            </a:r>
          </a:p>
          <a:p>
            <a:pPr marL="342900" indent="-342900" defTabSz="914367">
              <a:spcBef>
                <a:spcPct val="20000"/>
              </a:spcBef>
              <a:spcAft>
                <a:spcPts val="1600"/>
              </a:spcAft>
              <a:buSzPct val="90000"/>
              <a:buFont typeface="Arial" panose="020B0604020202020204" pitchFamily="34" charset="0"/>
              <a:buChar char="•"/>
              <a:defRPr/>
            </a:pPr>
            <a:r>
              <a:rPr lang="en-US" sz="2200" dirty="0">
                <a:gradFill>
                  <a:gsLst>
                    <a:gs pos="1250">
                      <a:srgbClr val="1A1A1A"/>
                    </a:gs>
                    <a:gs pos="100000">
                      <a:srgbClr val="1A1A1A"/>
                    </a:gs>
                  </a:gsLst>
                  <a:lin ang="5400000" scaled="0"/>
                </a:gradFill>
                <a:cs typeface="Segoe UI Light" panose="020B0502040204020203" pitchFamily="34" charset="0"/>
              </a:rPr>
              <a:t>Conduct cost analysis</a:t>
            </a:r>
          </a:p>
          <a:p>
            <a:pPr marL="342900" indent="-342900" defTabSz="914367">
              <a:spcBef>
                <a:spcPct val="20000"/>
              </a:spcBef>
              <a:spcAft>
                <a:spcPts val="1600"/>
              </a:spcAft>
              <a:buSzPct val="90000"/>
              <a:buFont typeface="Arial" panose="020B0604020202020204" pitchFamily="34" charset="0"/>
              <a:buChar char="•"/>
              <a:defRPr/>
            </a:pPr>
            <a:r>
              <a:rPr lang="en-US" sz="2200" dirty="0">
                <a:gradFill>
                  <a:gsLst>
                    <a:gs pos="1250">
                      <a:srgbClr val="1A1A1A"/>
                    </a:gs>
                    <a:gs pos="100000">
                      <a:srgbClr val="1A1A1A"/>
                    </a:gs>
                  </a:gsLst>
                  <a:lin ang="5400000" scaled="0"/>
                </a:gradFill>
                <a:cs typeface="Segoe UI Light" panose="020B0502040204020203" pitchFamily="34" charset="0"/>
              </a:rPr>
              <a:t>Create a budget</a:t>
            </a:r>
          </a:p>
          <a:p>
            <a:pPr marL="342900" indent="-342900" defTabSz="914367">
              <a:spcBef>
                <a:spcPct val="20000"/>
              </a:spcBef>
              <a:spcAft>
                <a:spcPts val="1600"/>
              </a:spcAft>
              <a:buSzPct val="90000"/>
              <a:buFont typeface="Arial" panose="020B0604020202020204" pitchFamily="34" charset="0"/>
              <a:buChar char="•"/>
              <a:defRPr/>
            </a:pPr>
            <a:r>
              <a:rPr lang="en-US" sz="2200" dirty="0">
                <a:gradFill>
                  <a:gsLst>
                    <a:gs pos="1250">
                      <a:srgbClr val="1A1A1A"/>
                    </a:gs>
                    <a:gs pos="100000">
                      <a:srgbClr val="1A1A1A"/>
                    </a:gs>
                  </a:gsLst>
                  <a:lin ang="5400000" scaled="0"/>
                </a:gradFill>
                <a:cs typeface="Segoe UI Light" panose="020B0502040204020203" pitchFamily="34" charset="0"/>
              </a:rPr>
              <a:t>Review recommendations</a:t>
            </a:r>
          </a:p>
          <a:p>
            <a:pPr marL="342900" indent="-342900" defTabSz="914367">
              <a:spcBef>
                <a:spcPct val="20000"/>
              </a:spcBef>
              <a:spcAft>
                <a:spcPts val="1600"/>
              </a:spcAft>
              <a:buSzPct val="90000"/>
              <a:buFont typeface="Arial" panose="020B0604020202020204" pitchFamily="34" charset="0"/>
              <a:buChar char="•"/>
              <a:defRPr/>
            </a:pPr>
            <a:r>
              <a:rPr lang="en-US" sz="2200" dirty="0">
                <a:gradFill>
                  <a:gsLst>
                    <a:gs pos="1250">
                      <a:srgbClr val="1A1A1A"/>
                    </a:gs>
                    <a:gs pos="100000">
                      <a:srgbClr val="1A1A1A"/>
                    </a:gs>
                  </a:gsLst>
                  <a:lin ang="5400000" scaled="0"/>
                </a:gradFill>
                <a:cs typeface="Segoe UI Light" panose="020B0502040204020203" pitchFamily="34" charset="0"/>
              </a:rPr>
              <a:t>Export the data</a:t>
            </a:r>
          </a:p>
          <a:p>
            <a:pPr>
              <a:spcAft>
                <a:spcPts val="1200"/>
              </a:spcAft>
            </a:pPr>
            <a:endParaRPr lang="en-US" sz="2353" dirty="0">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57A1DC07-F929-4C3E-B64C-D251F3A7ED68}"/>
              </a:ext>
            </a:extLst>
          </p:cNvPr>
          <p:cNvPicPr>
            <a:picLocks noChangeAspect="1"/>
          </p:cNvPicPr>
          <p:nvPr/>
        </p:nvPicPr>
        <p:blipFill>
          <a:blip r:embed="rId3"/>
          <a:stretch>
            <a:fillRect/>
          </a:stretch>
        </p:blipFill>
        <p:spPr>
          <a:xfrm>
            <a:off x="4311503" y="2460724"/>
            <a:ext cx="7146104" cy="4269685"/>
          </a:xfrm>
          <a:prstGeom prst="rect">
            <a:avLst/>
          </a:prstGeom>
        </p:spPr>
      </p:pic>
    </p:spTree>
    <p:extLst>
      <p:ext uri="{BB962C8B-B14F-4D97-AF65-F5344CB8AC3E}">
        <p14:creationId xmlns:p14="http://schemas.microsoft.com/office/powerpoint/2010/main" val="11902728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rPr>
              <a:t>Optimize with Azure Cost Management</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8643" y="1383554"/>
            <a:ext cx="5097754" cy="4570482"/>
          </a:xfrm>
        </p:spPr>
        <p:txBody>
          <a:bodyPr/>
          <a:lstStyle/>
          <a:p>
            <a:pPr>
              <a:lnSpc>
                <a:spcPct val="100000"/>
              </a:lnSpc>
              <a:spcAft>
                <a:spcPts val="1200"/>
              </a:spcAft>
            </a:pPr>
            <a:r>
              <a:rPr lang="en-US" dirty="0">
                <a:latin typeface="+mn-lt"/>
                <a:cs typeface="Segoe UI Light" panose="020B0502040204020203" pitchFamily="34" charset="0"/>
              </a:rPr>
              <a:t>Prepare with the proper tools for success</a:t>
            </a:r>
          </a:p>
          <a:p>
            <a:pPr>
              <a:lnSpc>
                <a:spcPct val="100000"/>
              </a:lnSpc>
              <a:spcAft>
                <a:spcPts val="1200"/>
              </a:spcAft>
            </a:pPr>
            <a:r>
              <a:rPr lang="en-US" dirty="0">
                <a:latin typeface="+mn-lt"/>
                <a:cs typeface="Segoe UI Light" panose="020B0502040204020203" pitchFamily="34" charset="0"/>
              </a:rPr>
              <a:t>Be accountable for costs</a:t>
            </a:r>
          </a:p>
          <a:p>
            <a:pPr>
              <a:lnSpc>
                <a:spcPct val="100000"/>
              </a:lnSpc>
              <a:spcAft>
                <a:spcPts val="2400"/>
              </a:spcAft>
            </a:pPr>
            <a:r>
              <a:rPr lang="en-US" dirty="0">
                <a:latin typeface="+mn-lt"/>
                <a:cs typeface="Segoe UI Light" panose="020B0502040204020203" pitchFamily="34" charset="0"/>
              </a:rPr>
              <a:t>Take action to optimize spending</a:t>
            </a:r>
          </a:p>
          <a:p>
            <a:pPr>
              <a:spcAft>
                <a:spcPts val="600"/>
              </a:spcAft>
            </a:pPr>
            <a:r>
              <a:rPr lang="en-US" dirty="0">
                <a:latin typeface="+mn-lt"/>
                <a:cs typeface="Segoe UI Light" panose="020B0502040204020203" pitchFamily="34" charset="0"/>
              </a:rPr>
              <a:t>Three key groups must be aligned to successfully manage costs</a:t>
            </a:r>
          </a:p>
          <a:p>
            <a:pPr marL="342900" indent="-342900">
              <a:lnSpc>
                <a:spcPct val="100000"/>
              </a:lnSpc>
              <a:spcAft>
                <a:spcPts val="600"/>
              </a:spcAft>
              <a:buFont typeface="Arial" panose="020B0604020202020204" pitchFamily="34" charset="0"/>
              <a:buChar char="•"/>
            </a:pPr>
            <a:r>
              <a:rPr lang="en-US" dirty="0">
                <a:latin typeface="+mn-lt"/>
                <a:cs typeface="Segoe UI Light" panose="020B0502040204020203" pitchFamily="34" charset="0"/>
              </a:rPr>
              <a:t>Finance</a:t>
            </a:r>
          </a:p>
          <a:p>
            <a:pPr marL="342900" indent="-342900">
              <a:lnSpc>
                <a:spcPct val="100000"/>
              </a:lnSpc>
              <a:spcAft>
                <a:spcPts val="600"/>
              </a:spcAft>
              <a:buFont typeface="Arial" panose="020B0604020202020204" pitchFamily="34" charset="0"/>
              <a:buChar char="•"/>
            </a:pPr>
            <a:r>
              <a:rPr lang="en-US" dirty="0">
                <a:latin typeface="+mn-lt"/>
                <a:cs typeface="Segoe UI Light" panose="020B0502040204020203" pitchFamily="34" charset="0"/>
              </a:rPr>
              <a:t>Managers</a:t>
            </a:r>
          </a:p>
          <a:p>
            <a:pPr marL="342900" indent="-342900">
              <a:lnSpc>
                <a:spcPct val="100000"/>
              </a:lnSpc>
              <a:spcAft>
                <a:spcPts val="600"/>
              </a:spcAft>
              <a:buFont typeface="Arial" panose="020B0604020202020204" pitchFamily="34" charset="0"/>
              <a:buChar char="•"/>
            </a:pPr>
            <a:r>
              <a:rPr lang="en-US" dirty="0">
                <a:latin typeface="+mn-lt"/>
                <a:cs typeface="Segoe UI Light" panose="020B0502040204020203" pitchFamily="34" charset="0"/>
              </a:rPr>
              <a:t>App team(s)</a:t>
            </a:r>
            <a:endParaRPr lang="en-US" sz="2353" dirty="0">
              <a:latin typeface="Segoe UI Light" panose="020B0502040204020203" pitchFamily="34" charset="0"/>
              <a:cs typeface="Segoe UI Light" panose="020B0502040204020203" pitchFamily="34" charset="0"/>
            </a:endParaRPr>
          </a:p>
        </p:txBody>
      </p:sp>
      <p:pic>
        <p:nvPicPr>
          <p:cNvPr id="5" name="Picture 4">
            <a:extLst>
              <a:ext uri="{FF2B5EF4-FFF2-40B4-BE49-F238E27FC236}">
                <a16:creationId xmlns:a16="http://schemas.microsoft.com/office/drawing/2014/main" id="{40C517C0-F7BC-4052-BDE2-5D27B21533F6}"/>
              </a:ext>
            </a:extLst>
          </p:cNvPr>
          <p:cNvPicPr>
            <a:picLocks noChangeAspect="1"/>
          </p:cNvPicPr>
          <p:nvPr/>
        </p:nvPicPr>
        <p:blipFill>
          <a:blip r:embed="rId3"/>
          <a:stretch>
            <a:fillRect/>
          </a:stretch>
        </p:blipFill>
        <p:spPr>
          <a:xfrm>
            <a:off x="4956301" y="1513186"/>
            <a:ext cx="7112347" cy="4157330"/>
          </a:xfrm>
          <a:prstGeom prst="rect">
            <a:avLst/>
          </a:prstGeom>
        </p:spPr>
      </p:pic>
    </p:spTree>
    <p:extLst>
      <p:ext uri="{BB962C8B-B14F-4D97-AF65-F5344CB8AC3E}">
        <p14:creationId xmlns:p14="http://schemas.microsoft.com/office/powerpoint/2010/main" val="2614688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657889" y="390014"/>
            <a:ext cx="11306469" cy="402302"/>
          </a:xfrm>
        </p:spPr>
        <p:txBody>
          <a:bodyPr/>
          <a:lstStyle/>
          <a:p>
            <a:r>
              <a:rPr lang="en-US" dirty="0">
                <a:latin typeface="+mn-lt"/>
                <a:hlinkClick r:id="rId3"/>
              </a:rPr>
              <a:t>Cost Design Principles</a:t>
            </a:r>
            <a:endParaRPr lang="en-US" dirty="0">
              <a:latin typeface="+mn-lt"/>
            </a:endParaRP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350471" y="2561674"/>
            <a:ext cx="3997870" cy="3551742"/>
          </a:xfrm>
        </p:spPr>
        <p:txBody>
          <a:bodyPr/>
          <a:lstStyle/>
          <a:p>
            <a:pPr>
              <a:spcAft>
                <a:spcPts val="4200"/>
              </a:spcAft>
            </a:pPr>
            <a:r>
              <a:rPr lang="en-US" sz="2745" b="1" dirty="0">
                <a:latin typeface="Segoe UI Light" panose="020B0502040204020203" pitchFamily="34" charset="0"/>
                <a:cs typeface="Segoe UI Light" panose="020B0502040204020203" pitchFamily="34" charset="0"/>
              </a:rPr>
              <a:t>Visibility</a:t>
            </a:r>
          </a:p>
          <a:p>
            <a:pPr>
              <a:spcAft>
                <a:spcPts val="4200"/>
              </a:spcAft>
            </a:pPr>
            <a:r>
              <a:rPr lang="en-US" sz="2745" b="1" dirty="0">
                <a:latin typeface="Segoe UI Light" panose="020B0502040204020203" pitchFamily="34" charset="0"/>
                <a:cs typeface="Segoe UI Light" panose="020B0502040204020203" pitchFamily="34" charset="0"/>
              </a:rPr>
              <a:t>Accountability</a:t>
            </a:r>
          </a:p>
          <a:p>
            <a:pPr>
              <a:spcAft>
                <a:spcPts val="4200"/>
              </a:spcAft>
            </a:pPr>
            <a:r>
              <a:rPr lang="en-US" sz="2745" b="1" dirty="0">
                <a:latin typeface="Segoe UI Light" panose="020B0502040204020203" pitchFamily="34" charset="0"/>
                <a:cs typeface="Segoe UI Light" panose="020B0502040204020203" pitchFamily="34" charset="0"/>
              </a:rPr>
              <a:t>Optimization</a:t>
            </a:r>
          </a:p>
          <a:p>
            <a:pPr>
              <a:spcAft>
                <a:spcPts val="4200"/>
              </a:spcAft>
            </a:pPr>
            <a:r>
              <a:rPr lang="en-US" sz="2745" b="1" dirty="0">
                <a:latin typeface="Segoe UI Light" panose="020B0502040204020203" pitchFamily="34" charset="0"/>
                <a:cs typeface="Segoe UI Light" panose="020B0502040204020203" pitchFamily="34" charset="0"/>
              </a:rPr>
              <a:t>Iteration</a:t>
            </a:r>
          </a:p>
        </p:txBody>
      </p:sp>
      <p:grpSp>
        <p:nvGrpSpPr>
          <p:cNvPr id="6" name="Group 5" descr="Icon of bar charts with a dollar sign">
            <a:extLst>
              <a:ext uri="{FF2B5EF4-FFF2-40B4-BE49-F238E27FC236}">
                <a16:creationId xmlns:a16="http://schemas.microsoft.com/office/drawing/2014/main" id="{E8D95241-BD68-4079-AE79-30806369881C}"/>
              </a:ext>
            </a:extLst>
          </p:cNvPr>
          <p:cNvGrpSpPr/>
          <p:nvPr/>
        </p:nvGrpSpPr>
        <p:grpSpPr>
          <a:xfrm>
            <a:off x="10448224" y="5308332"/>
            <a:ext cx="1155915" cy="1096968"/>
            <a:chOff x="1867543" y="1825878"/>
            <a:chExt cx="780288" cy="781812"/>
          </a:xfrm>
        </p:grpSpPr>
        <p:pic>
          <p:nvPicPr>
            <p:cNvPr id="7" name="Picture 6">
              <a:extLst>
                <a:ext uri="{FF2B5EF4-FFF2-40B4-BE49-F238E27FC236}">
                  <a16:creationId xmlns:a16="http://schemas.microsoft.com/office/drawing/2014/main" id="{B07C6A0A-D2AA-4834-AA47-10830FE485DF}"/>
                </a:ext>
              </a:extLst>
            </p:cNvPr>
            <p:cNvPicPr>
              <a:picLocks noChangeAspect="1"/>
            </p:cNvPicPr>
            <p:nvPr/>
          </p:nvPicPr>
          <p:blipFill>
            <a:blip r:embed="rId4"/>
            <a:stretch>
              <a:fillRect/>
            </a:stretch>
          </p:blipFill>
          <p:spPr>
            <a:xfrm>
              <a:off x="1867543" y="1825878"/>
              <a:ext cx="780288" cy="781812"/>
            </a:xfrm>
            <a:prstGeom prst="rect">
              <a:avLst/>
            </a:prstGeom>
          </p:spPr>
        </p:pic>
        <p:pic>
          <p:nvPicPr>
            <p:cNvPr id="8" name="Picture 7" descr="Icon of bar charts with a dollar sign">
              <a:extLst>
                <a:ext uri="{FF2B5EF4-FFF2-40B4-BE49-F238E27FC236}">
                  <a16:creationId xmlns:a16="http://schemas.microsoft.com/office/drawing/2014/main" id="{92B6353C-CE1D-4217-A923-736A1EE0B8FA}"/>
                </a:ext>
              </a:extLst>
            </p:cNvPr>
            <p:cNvPicPr>
              <a:picLocks noChangeAspect="1"/>
            </p:cNvPicPr>
            <p:nvPr/>
          </p:nvPicPr>
          <p:blipFill>
            <a:blip r:embed="rId5"/>
            <a:stretch>
              <a:fillRect/>
            </a:stretch>
          </p:blipFill>
          <p:spPr>
            <a:xfrm>
              <a:off x="2097781" y="2033904"/>
              <a:ext cx="319813" cy="365760"/>
            </a:xfrm>
            <a:prstGeom prst="rect">
              <a:avLst/>
            </a:prstGeom>
          </p:spPr>
        </p:pic>
      </p:grpSp>
      <p:sp>
        <p:nvSpPr>
          <p:cNvPr id="10" name="TextBox 9">
            <a:extLst>
              <a:ext uri="{FF2B5EF4-FFF2-40B4-BE49-F238E27FC236}">
                <a16:creationId xmlns:a16="http://schemas.microsoft.com/office/drawing/2014/main" id="{A4044314-7696-4853-BECE-A3999E27912D}"/>
              </a:ext>
            </a:extLst>
          </p:cNvPr>
          <p:cNvSpPr txBox="1"/>
          <p:nvPr/>
        </p:nvSpPr>
        <p:spPr>
          <a:xfrm>
            <a:off x="589251" y="1068962"/>
            <a:ext cx="8204348" cy="1061829"/>
          </a:xfrm>
          <a:prstGeom prst="rect">
            <a:avLst/>
          </a:prstGeom>
          <a:noFill/>
        </p:spPr>
        <p:txBody>
          <a:bodyPr wrap="square">
            <a:spAutoFit/>
          </a:bodyPr>
          <a:lstStyle/>
          <a:p>
            <a:pPr>
              <a:spcAft>
                <a:spcPts val="1800"/>
              </a:spcAft>
            </a:pPr>
            <a:r>
              <a:rPr lang="en-US" sz="2400" dirty="0">
                <a:cs typeface="Segoe UI Light" panose="020B0502040204020203" pitchFamily="34" charset="0"/>
              </a:rPr>
              <a:t>What business problem am I trying to solve?</a:t>
            </a:r>
          </a:p>
          <a:p>
            <a:pPr>
              <a:spcAft>
                <a:spcPts val="1800"/>
              </a:spcAft>
            </a:pPr>
            <a:r>
              <a:rPr lang="en-US" sz="2400" dirty="0">
                <a:cs typeface="Segoe UI Light" panose="020B0502040204020203" pitchFamily="34" charset="0"/>
              </a:rPr>
              <a:t>What usage patterns do I expect from my resources?</a:t>
            </a:r>
          </a:p>
        </p:txBody>
      </p:sp>
      <p:grpSp>
        <p:nvGrpSpPr>
          <p:cNvPr id="19" name="Group 18" descr="Icon of a gear inside a circle">
            <a:extLst>
              <a:ext uri="{FF2B5EF4-FFF2-40B4-BE49-F238E27FC236}">
                <a16:creationId xmlns:a16="http://schemas.microsoft.com/office/drawing/2014/main" id="{77331084-6978-446F-A2A0-2A8CACDF9858}"/>
              </a:ext>
            </a:extLst>
          </p:cNvPr>
          <p:cNvGrpSpPr/>
          <p:nvPr/>
        </p:nvGrpSpPr>
        <p:grpSpPr>
          <a:xfrm>
            <a:off x="1362977" y="4346952"/>
            <a:ext cx="903290" cy="894570"/>
            <a:chOff x="6509199" y="1833765"/>
            <a:chExt cx="780288" cy="781812"/>
          </a:xfrm>
        </p:grpSpPr>
        <p:pic>
          <p:nvPicPr>
            <p:cNvPr id="20" name="Picture 19">
              <a:extLst>
                <a:ext uri="{FF2B5EF4-FFF2-40B4-BE49-F238E27FC236}">
                  <a16:creationId xmlns:a16="http://schemas.microsoft.com/office/drawing/2014/main" id="{56849C3B-5D1B-41C6-AAF7-E3539E2D5846}"/>
                </a:ext>
              </a:extLst>
            </p:cNvPr>
            <p:cNvPicPr>
              <a:picLocks noChangeAspect="1"/>
            </p:cNvPicPr>
            <p:nvPr/>
          </p:nvPicPr>
          <p:blipFill>
            <a:blip r:embed="rId4"/>
            <a:stretch>
              <a:fillRect/>
            </a:stretch>
          </p:blipFill>
          <p:spPr>
            <a:xfrm>
              <a:off x="6509199" y="1833765"/>
              <a:ext cx="780288" cy="781812"/>
            </a:xfrm>
            <a:prstGeom prst="rect">
              <a:avLst/>
            </a:prstGeom>
          </p:spPr>
        </p:pic>
        <p:pic>
          <p:nvPicPr>
            <p:cNvPr id="21" name="Picture 20" descr="Icon of a gear inside a circle">
              <a:extLst>
                <a:ext uri="{FF2B5EF4-FFF2-40B4-BE49-F238E27FC236}">
                  <a16:creationId xmlns:a16="http://schemas.microsoft.com/office/drawing/2014/main" id="{B0496961-37F0-4634-9D38-CD84557FFD99}"/>
                </a:ext>
              </a:extLst>
            </p:cNvPr>
            <p:cNvPicPr>
              <a:picLocks noChangeAspect="1"/>
            </p:cNvPicPr>
            <p:nvPr/>
          </p:nvPicPr>
          <p:blipFill>
            <a:blip r:embed="rId6"/>
            <a:stretch>
              <a:fillRect/>
            </a:stretch>
          </p:blipFill>
          <p:spPr>
            <a:xfrm>
              <a:off x="6693603" y="2018931"/>
              <a:ext cx="411480" cy="411480"/>
            </a:xfrm>
            <a:prstGeom prst="rect">
              <a:avLst/>
            </a:prstGeom>
          </p:spPr>
        </p:pic>
      </p:grpSp>
      <p:pic>
        <p:nvPicPr>
          <p:cNvPr id="23" name="Picture 22">
            <a:extLst>
              <a:ext uri="{FF2B5EF4-FFF2-40B4-BE49-F238E27FC236}">
                <a16:creationId xmlns:a16="http://schemas.microsoft.com/office/drawing/2014/main" id="{F867189F-D501-4787-97F8-D57E5AE4FE93}"/>
              </a:ext>
            </a:extLst>
          </p:cNvPr>
          <p:cNvPicPr>
            <a:picLocks noChangeAspect="1"/>
          </p:cNvPicPr>
          <p:nvPr/>
        </p:nvPicPr>
        <p:blipFill>
          <a:blip r:embed="rId7"/>
          <a:stretch>
            <a:fillRect/>
          </a:stretch>
        </p:blipFill>
        <p:spPr>
          <a:xfrm>
            <a:off x="1396163" y="5392512"/>
            <a:ext cx="903289" cy="879979"/>
          </a:xfrm>
          <a:prstGeom prst="rect">
            <a:avLst/>
          </a:prstGeom>
        </p:spPr>
      </p:pic>
      <p:grpSp>
        <p:nvGrpSpPr>
          <p:cNvPr id="24" name="Group 23" descr="Icon of a person">
            <a:extLst>
              <a:ext uri="{FF2B5EF4-FFF2-40B4-BE49-F238E27FC236}">
                <a16:creationId xmlns:a16="http://schemas.microsoft.com/office/drawing/2014/main" id="{BFAEE175-6083-4827-8601-92A9EC49AAE4}"/>
              </a:ext>
            </a:extLst>
          </p:cNvPr>
          <p:cNvGrpSpPr/>
          <p:nvPr/>
        </p:nvGrpSpPr>
        <p:grpSpPr>
          <a:xfrm>
            <a:off x="1398185" y="3350893"/>
            <a:ext cx="868082" cy="859965"/>
            <a:chOff x="7537939" y="1833765"/>
            <a:chExt cx="780288" cy="781812"/>
          </a:xfrm>
        </p:grpSpPr>
        <p:pic>
          <p:nvPicPr>
            <p:cNvPr id="25" name="Picture 24">
              <a:extLst>
                <a:ext uri="{FF2B5EF4-FFF2-40B4-BE49-F238E27FC236}">
                  <a16:creationId xmlns:a16="http://schemas.microsoft.com/office/drawing/2014/main" id="{96A0A4BD-C299-4744-84FB-88BA5CB90B9E}"/>
                </a:ext>
              </a:extLst>
            </p:cNvPr>
            <p:cNvPicPr>
              <a:picLocks noChangeAspect="1"/>
            </p:cNvPicPr>
            <p:nvPr/>
          </p:nvPicPr>
          <p:blipFill>
            <a:blip r:embed="rId4"/>
            <a:stretch>
              <a:fillRect/>
            </a:stretch>
          </p:blipFill>
          <p:spPr>
            <a:xfrm>
              <a:off x="7537939" y="1833765"/>
              <a:ext cx="780288" cy="781812"/>
            </a:xfrm>
            <a:prstGeom prst="rect">
              <a:avLst/>
            </a:prstGeom>
          </p:spPr>
        </p:pic>
        <p:pic>
          <p:nvPicPr>
            <p:cNvPr id="26" name="Picture 25" descr="Icon of a person">
              <a:extLst>
                <a:ext uri="{FF2B5EF4-FFF2-40B4-BE49-F238E27FC236}">
                  <a16:creationId xmlns:a16="http://schemas.microsoft.com/office/drawing/2014/main" id="{67C5437E-BC4A-479B-9837-8369451CC3B4}"/>
                </a:ext>
              </a:extLst>
            </p:cNvPr>
            <p:cNvPicPr>
              <a:picLocks noChangeAspect="1"/>
            </p:cNvPicPr>
            <p:nvPr/>
          </p:nvPicPr>
          <p:blipFill>
            <a:blip r:embed="rId8"/>
            <a:stretch>
              <a:fillRect/>
            </a:stretch>
          </p:blipFill>
          <p:spPr>
            <a:xfrm>
              <a:off x="7745203" y="2041791"/>
              <a:ext cx="365760" cy="365760"/>
            </a:xfrm>
            <a:prstGeom prst="rect">
              <a:avLst/>
            </a:prstGeom>
          </p:spPr>
        </p:pic>
      </p:grpSp>
      <p:grpSp>
        <p:nvGrpSpPr>
          <p:cNvPr id="27" name="Group 26" descr="Icon of a magnifying glass showing a chart">
            <a:extLst>
              <a:ext uri="{FF2B5EF4-FFF2-40B4-BE49-F238E27FC236}">
                <a16:creationId xmlns:a16="http://schemas.microsoft.com/office/drawing/2014/main" id="{57145BA8-F268-496D-9F7D-94A2351BB441}"/>
              </a:ext>
            </a:extLst>
          </p:cNvPr>
          <p:cNvGrpSpPr/>
          <p:nvPr/>
        </p:nvGrpSpPr>
        <p:grpSpPr>
          <a:xfrm>
            <a:off x="1456661" y="2395705"/>
            <a:ext cx="820794" cy="859965"/>
            <a:chOff x="8652205" y="1833765"/>
            <a:chExt cx="780288" cy="781812"/>
          </a:xfrm>
        </p:grpSpPr>
        <p:pic>
          <p:nvPicPr>
            <p:cNvPr id="28" name="Picture 27">
              <a:extLst>
                <a:ext uri="{FF2B5EF4-FFF2-40B4-BE49-F238E27FC236}">
                  <a16:creationId xmlns:a16="http://schemas.microsoft.com/office/drawing/2014/main" id="{7B317288-06A0-4089-AE4D-45E58E843A28}"/>
                </a:ext>
              </a:extLst>
            </p:cNvPr>
            <p:cNvPicPr>
              <a:picLocks noChangeAspect="1"/>
            </p:cNvPicPr>
            <p:nvPr/>
          </p:nvPicPr>
          <p:blipFill>
            <a:blip r:embed="rId4"/>
            <a:stretch>
              <a:fillRect/>
            </a:stretch>
          </p:blipFill>
          <p:spPr>
            <a:xfrm>
              <a:off x="8652205" y="1833765"/>
              <a:ext cx="780288" cy="781812"/>
            </a:xfrm>
            <a:prstGeom prst="rect">
              <a:avLst/>
            </a:prstGeom>
          </p:spPr>
        </p:pic>
        <p:pic>
          <p:nvPicPr>
            <p:cNvPr id="29" name="Picture 28" descr="Icon of a magnifying glass showing a chart">
              <a:extLst>
                <a:ext uri="{FF2B5EF4-FFF2-40B4-BE49-F238E27FC236}">
                  <a16:creationId xmlns:a16="http://schemas.microsoft.com/office/drawing/2014/main" id="{86644085-236C-49C7-AAE8-28E3C1CF9139}"/>
                </a:ext>
              </a:extLst>
            </p:cNvPr>
            <p:cNvPicPr>
              <a:picLocks noChangeAspect="1"/>
            </p:cNvPicPr>
            <p:nvPr/>
          </p:nvPicPr>
          <p:blipFill>
            <a:blip r:embed="rId9"/>
            <a:stretch>
              <a:fillRect/>
            </a:stretch>
          </p:blipFill>
          <p:spPr>
            <a:xfrm>
              <a:off x="8859469" y="2041791"/>
              <a:ext cx="365760" cy="365760"/>
            </a:xfrm>
            <a:prstGeom prst="rect">
              <a:avLst/>
            </a:prstGeom>
          </p:spPr>
        </p:pic>
      </p:grpSp>
    </p:spTree>
    <p:extLst>
      <p:ext uri="{BB962C8B-B14F-4D97-AF65-F5344CB8AC3E}">
        <p14:creationId xmlns:p14="http://schemas.microsoft.com/office/powerpoint/2010/main" val="274067450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48561" y="372920"/>
            <a:ext cx="11306469" cy="403079"/>
          </a:xfrm>
        </p:spPr>
        <p:txBody>
          <a:bodyPr/>
          <a:lstStyle/>
          <a:p>
            <a:r>
              <a:rPr lang="en-US" dirty="0">
                <a:latin typeface="+mn-lt"/>
              </a:rPr>
              <a:t>Design with Cost in Mind</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48561" y="1388107"/>
            <a:ext cx="3793985" cy="3016210"/>
          </a:xfrm>
        </p:spPr>
        <p:txBody>
          <a:bodyPr/>
          <a:lstStyle/>
          <a:p>
            <a:pPr marL="342900" indent="-342900">
              <a:spcAft>
                <a:spcPts val="2400"/>
              </a:spcAft>
              <a:buFont typeface="Arial" panose="020B0604020202020204" pitchFamily="34" charset="0"/>
              <a:buChar char="•"/>
            </a:pPr>
            <a:r>
              <a:rPr lang="en-US" b="1" dirty="0">
                <a:latin typeface="Segoe UI Light" panose="020B0502040204020203" pitchFamily="34" charset="0"/>
                <a:cs typeface="Segoe UI Light" panose="020B0502040204020203" pitchFamily="34" charset="0"/>
              </a:rPr>
              <a:t>Estimated costs for the current month</a:t>
            </a:r>
          </a:p>
          <a:p>
            <a:pPr marL="342900" indent="-342900">
              <a:spcAft>
                <a:spcPts val="2400"/>
              </a:spcAft>
              <a:buFont typeface="Arial" panose="020B0604020202020204" pitchFamily="34" charset="0"/>
              <a:buChar char="•"/>
            </a:pPr>
            <a:r>
              <a:rPr lang="en-US" b="1" dirty="0">
                <a:latin typeface="Segoe UI Light" panose="020B0502040204020203" pitchFamily="34" charset="0"/>
                <a:cs typeface="Segoe UI Light" panose="020B0502040204020203" pitchFamily="34" charset="0"/>
              </a:rPr>
              <a:t>Investigate anomalies</a:t>
            </a:r>
            <a:r>
              <a:rPr lang="en-US" dirty="0">
                <a:latin typeface="Segoe UI Light" panose="020B0502040204020203" pitchFamily="34" charset="0"/>
                <a:cs typeface="Segoe UI Light" panose="020B0502040204020203" pitchFamily="34" charset="0"/>
              </a:rPr>
              <a:t> </a:t>
            </a:r>
          </a:p>
          <a:p>
            <a:pPr marL="342900" indent="-342900">
              <a:spcAft>
                <a:spcPts val="2400"/>
              </a:spcAft>
              <a:buFont typeface="Arial" panose="020B0604020202020204" pitchFamily="34" charset="0"/>
              <a:buChar char="•"/>
            </a:pPr>
            <a:r>
              <a:rPr lang="en-US" b="1" dirty="0">
                <a:latin typeface="Segoe UI Light" panose="020B0502040204020203" pitchFamily="34" charset="0"/>
                <a:cs typeface="Segoe UI Light" panose="020B0502040204020203" pitchFamily="34" charset="0"/>
              </a:rPr>
              <a:t>Invoice reconciliation</a:t>
            </a:r>
            <a:r>
              <a:rPr lang="en-US" dirty="0">
                <a:latin typeface="Segoe UI Light" panose="020B0502040204020203" pitchFamily="34" charset="0"/>
                <a:cs typeface="Segoe UI Light" panose="020B0502040204020203" pitchFamily="34" charset="0"/>
              </a:rPr>
              <a:t> </a:t>
            </a:r>
          </a:p>
          <a:p>
            <a:pPr marL="342900" indent="-342900">
              <a:spcAft>
                <a:spcPts val="2400"/>
              </a:spcAft>
              <a:buFont typeface="Arial" panose="020B0604020202020204" pitchFamily="34" charset="0"/>
              <a:buChar char="•"/>
            </a:pPr>
            <a:r>
              <a:rPr lang="en-US" b="1" dirty="0">
                <a:latin typeface="Segoe UI Light" panose="020B0502040204020203" pitchFamily="34" charset="0"/>
                <a:cs typeface="Segoe UI Light" panose="020B0502040204020203" pitchFamily="34" charset="0"/>
              </a:rPr>
              <a:t>Internal chargeback </a:t>
            </a:r>
            <a:endParaRPr lang="en-US" dirty="0">
              <a:latin typeface="Segoe UI Light" panose="020B0502040204020203" pitchFamily="34" charset="0"/>
              <a:cs typeface="Segoe UI Light" panose="020B0502040204020203" pitchFamily="34" charset="0"/>
            </a:endParaRPr>
          </a:p>
        </p:txBody>
      </p:sp>
      <p:pic>
        <p:nvPicPr>
          <p:cNvPr id="3" name="Picture 2">
            <a:hlinkClick r:id="rId3"/>
            <a:extLst>
              <a:ext uri="{FF2B5EF4-FFF2-40B4-BE49-F238E27FC236}">
                <a16:creationId xmlns:a16="http://schemas.microsoft.com/office/drawing/2014/main" id="{9A63C4B5-3065-4CD1-A203-8EFC9F64B236}"/>
              </a:ext>
            </a:extLst>
          </p:cNvPr>
          <p:cNvPicPr>
            <a:picLocks noChangeAspect="1"/>
          </p:cNvPicPr>
          <p:nvPr/>
        </p:nvPicPr>
        <p:blipFill>
          <a:blip r:embed="rId4"/>
          <a:stretch>
            <a:fillRect/>
          </a:stretch>
        </p:blipFill>
        <p:spPr>
          <a:xfrm>
            <a:off x="4649654" y="1031407"/>
            <a:ext cx="7076882" cy="5319020"/>
          </a:xfrm>
          <a:prstGeom prst="rect">
            <a:avLst/>
          </a:prstGeom>
        </p:spPr>
      </p:pic>
    </p:spTree>
    <p:extLst>
      <p:ext uri="{BB962C8B-B14F-4D97-AF65-F5344CB8AC3E}">
        <p14:creationId xmlns:p14="http://schemas.microsoft.com/office/powerpoint/2010/main" val="1373426682"/>
      </p:ext>
    </p:extLst>
  </p:cSld>
  <p:clrMapOvr>
    <a:masterClrMapping/>
  </p:clrMapOvr>
  <p:transition>
    <p:fade/>
  </p:transition>
</p:sld>
</file>

<file path=ppt/theme/theme1.xml><?xml version="1.0" encoding="utf-8"?>
<a:theme xmlns:a="http://schemas.openxmlformats.org/drawingml/2006/main" name="Microsoft Azure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1603</Words>
  <Application>Microsoft Office PowerPoint</Application>
  <PresentationFormat>Widescreen</PresentationFormat>
  <Paragraphs>236</Paragraphs>
  <Slides>25</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Consolas</vt:lpstr>
      <vt:lpstr>Segoe UI</vt:lpstr>
      <vt:lpstr>Segoe UI Light</vt:lpstr>
      <vt:lpstr>Segoe UI Semibold</vt:lpstr>
      <vt:lpstr>Segoe UI VSS (Regular)</vt:lpstr>
      <vt:lpstr>Wingdings</vt:lpstr>
      <vt:lpstr>Microsoft Azure Template</vt:lpstr>
      <vt:lpstr>AZ-304: Microsoft Azure Architect Design</vt:lpstr>
      <vt:lpstr>PowerPoint Presentation</vt:lpstr>
      <vt:lpstr>Module 12: Design for Cost Optimization</vt:lpstr>
      <vt:lpstr>Learning Objectives</vt:lpstr>
      <vt:lpstr>Recommend Solutions for Cost Management</vt:lpstr>
      <vt:lpstr>Azure Cost Management</vt:lpstr>
      <vt:lpstr>Optimize with Azure Cost Management</vt:lpstr>
      <vt:lpstr>Cost Design Principles</vt:lpstr>
      <vt:lpstr>Design with Cost in Mind</vt:lpstr>
      <vt:lpstr>Demonstration - Optimize Costs from Recommendations</vt:lpstr>
      <vt:lpstr>Recommendations for Minimizing Costs</vt:lpstr>
      <vt:lpstr>View Cost Breakdown by Azure Service</vt:lpstr>
      <vt:lpstr>View Costs by Day or Month</vt:lpstr>
      <vt:lpstr>View Reservation Charges</vt:lpstr>
      <vt:lpstr>View Costs for a Specific Tag</vt:lpstr>
      <vt:lpstr>Download Usage Details</vt:lpstr>
      <vt:lpstr>View Monthly EA Cost Breakdown</vt:lpstr>
      <vt:lpstr>Cost Optimization Checklists</vt:lpstr>
      <vt:lpstr>Checklist - Design for Cost</vt:lpstr>
      <vt:lpstr>Checklist - Provisioning Cloud Resources to Optimize Cost</vt:lpstr>
      <vt:lpstr>Checklist - Monitor Cost</vt:lpstr>
      <vt:lpstr>Checklist - Optimize Cost</vt:lpstr>
      <vt:lpstr>Module 12 Review Questions</vt:lpstr>
      <vt:lpstr>Online Role-based training resources:  Microsoft Learn https://docs.microsoft.com/en-us/learn/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2020-10-16T13:21:43Z</dcterms:created>
  <dcterms:modified xsi:type="dcterms:W3CDTF">2020-10-16T13:21:46Z</dcterms:modified>
</cp:coreProperties>
</file>